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35ec563425c6431d" /><Relationship Type="http://schemas.openxmlformats.org/officeDocument/2006/relationships/extended-properties" Target="/docProps/app.xml" Id="Rdb3039805ae94941" /><Relationship Type="http://schemas.openxmlformats.org/officeDocument/2006/relationships/officeDocument" Target="/ppt/presentation.xml" Id="R109976f6de8f4f80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5b601f4107af426b"/>
  </p:sldMasterIdLst>
  <p:notesMasterIdLst>
    <p:notesMasterId xmlns:r="http://schemas.openxmlformats.org/officeDocument/2006/relationships" r:id="Rac9e5d363fa84c4e"/>
  </p:notesMasterIdLst>
  <p:sldIdLst>
    <p:sldId xmlns:r="http://schemas.openxmlformats.org/officeDocument/2006/relationships" id="256" r:id="Rfc8af24a28584abb"/>
    <p:sldId xmlns:r="http://schemas.openxmlformats.org/officeDocument/2006/relationships" id="257" r:id="R13bf1c26d1a54b8f"/>
    <p:sldId xmlns:r="http://schemas.openxmlformats.org/officeDocument/2006/relationships" id="258" r:id="R94f7ec65822b4c3c"/>
    <p:sldId xmlns:r="http://schemas.openxmlformats.org/officeDocument/2006/relationships" id="259" r:id="Rfa788801ba334a62"/>
    <p:sldId xmlns:r="http://schemas.openxmlformats.org/officeDocument/2006/relationships" id="260" r:id="Rcc00660b99134712"/>
    <p:sldId xmlns:r="http://schemas.openxmlformats.org/officeDocument/2006/relationships" id="261" r:id="Re1586a7da2794b6f"/>
    <p:sldId xmlns:r="http://schemas.openxmlformats.org/officeDocument/2006/relationships" id="262" r:id="R99b261f06f194ffb"/>
    <p:sldId xmlns:r="http://schemas.openxmlformats.org/officeDocument/2006/relationships" id="263" r:id="Ra513684d2a454b7c"/>
    <p:sldId xmlns:r="http://schemas.openxmlformats.org/officeDocument/2006/relationships" id="264" r:id="Rf65b426ffa674175"/>
    <p:sldId xmlns:r="http://schemas.openxmlformats.org/officeDocument/2006/relationships" id="265" r:id="R3d978cfd63c84f58"/>
    <p:sldId xmlns:r="http://schemas.openxmlformats.org/officeDocument/2006/relationships" id="266" r:id="Rfcf8bc2e7e03454a"/>
    <p:sldId xmlns:r="http://schemas.openxmlformats.org/officeDocument/2006/relationships" id="267" r:id="R901f9cd9428f45d0"/>
    <p:sldId xmlns:r="http://schemas.openxmlformats.org/officeDocument/2006/relationships" id="268" r:id="R619832391d4f4b27"/>
    <p:sldId xmlns:r="http://schemas.openxmlformats.org/officeDocument/2006/relationships" id="269" r:id="R43995aea9f604e57"/>
    <p:sldId xmlns:r="http://schemas.openxmlformats.org/officeDocument/2006/relationships" id="270" r:id="Ra484daedb59a4750"/>
    <p:sldId xmlns:r="http://schemas.openxmlformats.org/officeDocument/2006/relationships" id="271" r:id="R64d6c564990d4b80"/>
    <p:sldId xmlns:r="http://schemas.openxmlformats.org/officeDocument/2006/relationships" id="272" r:id="R67e1ae3a4abe4fa7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7c72df57f0a942a7" /><Relationship Type="http://schemas.openxmlformats.org/officeDocument/2006/relationships/slideMaster" Target="/ppt/slideMasters/slideMaster1.xml" Id="R5b601f4107af426b" /><Relationship Type="http://schemas.openxmlformats.org/officeDocument/2006/relationships/notesMaster" Target="/ppt/notesMasters/notesMaster1.xml" Id="Rac9e5d363fa84c4e" /><Relationship Type="http://schemas.openxmlformats.org/officeDocument/2006/relationships/presProps" Target="/ppt/presProps.xml" Id="R3f04c31a74ed4316" /><Relationship Type="http://schemas.openxmlformats.org/officeDocument/2006/relationships/tableStyles" Target="/ppt/tableStyles.xml" Id="Rc9f90473899f425c" /><Relationship Type="http://schemas.openxmlformats.org/officeDocument/2006/relationships/slide" Target="/ppt/slides/slide1.xml" Id="Rfc8af24a28584abb" /><Relationship Type="http://schemas.openxmlformats.org/officeDocument/2006/relationships/slide" Target="/ppt/slides/slide2.xml" Id="R13bf1c26d1a54b8f" /><Relationship Type="http://schemas.openxmlformats.org/officeDocument/2006/relationships/slide" Target="/ppt/slides/slide3.xml" Id="R94f7ec65822b4c3c" /><Relationship Type="http://schemas.openxmlformats.org/officeDocument/2006/relationships/slide" Target="/ppt/slides/slide4.xml" Id="Rfa788801ba334a62" /><Relationship Type="http://schemas.openxmlformats.org/officeDocument/2006/relationships/slide" Target="/ppt/slides/slide5.xml" Id="Rcc00660b99134712" /><Relationship Type="http://schemas.openxmlformats.org/officeDocument/2006/relationships/slide" Target="/ppt/slides/slide6.xml" Id="Re1586a7da2794b6f" /><Relationship Type="http://schemas.openxmlformats.org/officeDocument/2006/relationships/slide" Target="/ppt/slides/slide7.xml" Id="R99b261f06f194ffb" /><Relationship Type="http://schemas.openxmlformats.org/officeDocument/2006/relationships/slide" Target="/ppt/slides/slide8.xml" Id="Ra513684d2a454b7c" /><Relationship Type="http://schemas.openxmlformats.org/officeDocument/2006/relationships/slide" Target="/ppt/slides/slide9.xml" Id="Rf65b426ffa674175" /><Relationship Type="http://schemas.openxmlformats.org/officeDocument/2006/relationships/slide" Target="/ppt/slides/slide10.xml" Id="R3d978cfd63c84f58" /><Relationship Type="http://schemas.openxmlformats.org/officeDocument/2006/relationships/slide" Target="/ppt/slides/slide11.xml" Id="Rfcf8bc2e7e03454a" /><Relationship Type="http://schemas.openxmlformats.org/officeDocument/2006/relationships/slide" Target="/ppt/slides/slide12.xml" Id="R901f9cd9428f45d0" /><Relationship Type="http://schemas.openxmlformats.org/officeDocument/2006/relationships/slide" Target="/ppt/slides/slide13.xml" Id="R619832391d4f4b27" /><Relationship Type="http://schemas.openxmlformats.org/officeDocument/2006/relationships/slide" Target="/ppt/slides/slide14.xml" Id="R43995aea9f604e57" /><Relationship Type="http://schemas.openxmlformats.org/officeDocument/2006/relationships/slide" Target="/ppt/slides/slide15.xml" Id="Ra484daedb59a4750" /><Relationship Type="http://schemas.openxmlformats.org/officeDocument/2006/relationships/slide" Target="/ppt/slides/slide16.xml" Id="R64d6c564990d4b80" /><Relationship Type="http://schemas.openxmlformats.org/officeDocument/2006/relationships/slide" Target="/ppt/slides/slide17.xml" Id="R67e1ae3a4abe4fa7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a81cdf69e2cc4a0c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d58f356a995e4b74" /><Relationship Type="http://schemas.openxmlformats.org/officeDocument/2006/relationships/notesMaster" Target="/ppt/notesMasters/notesMaster1.xml" Id="R1c77f79c8f984b58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75738d1d02b644b8" /><Relationship Type="http://schemas.openxmlformats.org/officeDocument/2006/relationships/notesMaster" Target="/ppt/notesMasters/notesMaster1.xml" Id="R09bf819e16dd4751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7787fe45496e4a83" /><Relationship Type="http://schemas.openxmlformats.org/officeDocument/2006/relationships/notesMaster" Target="/ppt/notesMasters/notesMaster1.xml" Id="R3eb64f9a257d4fe0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aa3af0a149564bf5" /><Relationship Type="http://schemas.openxmlformats.org/officeDocument/2006/relationships/notesMaster" Target="/ppt/notesMasters/notesMaster1.xml" Id="Rbfedbc80514e4a3d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8fcff523c9624811" /><Relationship Type="http://schemas.openxmlformats.org/officeDocument/2006/relationships/notesMaster" Target="/ppt/notesMasters/notesMaster1.xml" Id="Ra517958ea9a549ba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78b43c1b32db4046" /><Relationship Type="http://schemas.openxmlformats.org/officeDocument/2006/relationships/notesMaster" Target="/ppt/notesMasters/notesMaster1.xml" Id="R8967286540844979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5060323d72b945b1" /><Relationship Type="http://schemas.openxmlformats.org/officeDocument/2006/relationships/notesMaster" Target="/ppt/notesMasters/notesMaster1.xml" Id="R80d64b7cd86f4c30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b278ae0100284dad" /><Relationship Type="http://schemas.openxmlformats.org/officeDocument/2006/relationships/notesMaster" Target="/ppt/notesMasters/notesMaster1.xml" Id="Rfdae3999d2644718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72c1398e3a5f4cde" /><Relationship Type="http://schemas.openxmlformats.org/officeDocument/2006/relationships/notesMaster" Target="/ppt/notesMasters/notesMaster1.xml" Id="Rda66235a52864dd0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ebdbbb11316e4c33" /><Relationship Type="http://schemas.openxmlformats.org/officeDocument/2006/relationships/notesMaster" Target="/ppt/notesMasters/notesMaster1.xml" Id="Rdde645df15aa4a68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25ff078a5c3745da" /><Relationship Type="http://schemas.openxmlformats.org/officeDocument/2006/relationships/notesMaster" Target="/ppt/notesMasters/notesMaster1.xml" Id="Rb9d391d767414d20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455231dd760246ed" /><Relationship Type="http://schemas.openxmlformats.org/officeDocument/2006/relationships/notesMaster" Target="/ppt/notesMasters/notesMaster1.xml" Id="R11f7d835d7c44ee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087872a15add44e2" /><Relationship Type="http://schemas.openxmlformats.org/officeDocument/2006/relationships/notesMaster" Target="/ppt/notesMasters/notesMaster1.xml" Id="R7f246c3a75984cd7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bb0511de60c64195" /><Relationship Type="http://schemas.openxmlformats.org/officeDocument/2006/relationships/notesMaster" Target="/ppt/notesMasters/notesMaster1.xml" Id="R0adad9082430490f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f707c520d9f446db" /><Relationship Type="http://schemas.openxmlformats.org/officeDocument/2006/relationships/notesMaster" Target="/ppt/notesMasters/notesMaster1.xml" Id="R6ac4e1358b59430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0bf7dddc67834482" /><Relationship Type="http://schemas.openxmlformats.org/officeDocument/2006/relationships/notesMaster" Target="/ppt/notesMasters/notesMaster1.xml" Id="R8b56dc9cdcf642d6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1ef7ab4e57ee4786" /><Relationship Type="http://schemas.openxmlformats.org/officeDocument/2006/relationships/notesMaster" Target="/ppt/notesMasters/notesMaster1.xml" Id="R919447f5809e4a45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2c6b87420617408f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c95279cfc7914ea7" /><Relationship Type="http://schemas.openxmlformats.org/officeDocument/2006/relationships/slideLayout" Target="/ppt/slideLayouts/slideLayout1.xml" Id="Re8642c0b107441cf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e8642c0b107441cf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9e708a68cfb4184" /><Relationship Type="http://schemas.openxmlformats.org/officeDocument/2006/relationships/image" Target="/ppt/media/image.jpeg" Id="Rc3d44fd6825c422e" /><Relationship Type="http://schemas.openxmlformats.org/officeDocument/2006/relationships/notesSlide" Target="/ppt/notesSlides/notesSlide1.xml" Id="Rf733f9498a57449c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6098a691d8f4295" /><Relationship Type="http://schemas.openxmlformats.org/officeDocument/2006/relationships/hyperlink" Target="https://www.jadrolinija.hr/download/6fd8694e2bb36731b6bd510a4acb0b96" TargetMode="External" Id="R27af678da1974f81" /><Relationship Type="http://schemas.openxmlformats.org/officeDocument/2006/relationships/notesSlide" Target="/ppt/notesSlides/notesSlide10.xml" Id="Rff6fbffa545540e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adc73433da14544" /><Relationship Type="http://schemas.openxmlformats.org/officeDocument/2006/relationships/hyperlink" Target="https://www.booking.com/hotel/hr/bellevue-mali-losinj.en-gb.html?checkin=2026-08-06&amp;checkout=2026-08-10&amp;group_adults=2&amp;group_children=1&amp;age=1&amp;no_rooms=1" TargetMode="External" Id="R86f5b51c9dcb47d2" /><Relationship Type="http://schemas.openxmlformats.org/officeDocument/2006/relationships/hyperlink" Target="https://www.booking.com/hotel/hr/boutique-alhambra.en-gb.html?checkin=2026-08-06&amp;checkout=2026-08-10&amp;group_adults=2&amp;group_children=1&amp;age=1&amp;no_rooms=1" TargetMode="External" Id="Rb8e1d059ecf74744" /><Relationship Type="http://schemas.openxmlformats.org/officeDocument/2006/relationships/hyperlink" Target="https://www.losinj-hotels.com/en/hotels-and-villas/villa-hygeia/send-enquiry/" TargetMode="External" Id="R7c40e735df63458d" /><Relationship Type="http://schemas.openxmlformats.org/officeDocument/2006/relationships/hyperlink" Target="https://www.booking.com/hotel/hr/bellevue-mali-losinj.en-gb.html?checkin=2026-08-06&amp;checkout=2026-08-10&amp;group_adults=2&amp;group_children=1&amp;age=1&amp;no_rooms=1" TargetMode="External" Id="R6e62c5c4689e429a" /><Relationship Type="http://schemas.openxmlformats.org/officeDocument/2006/relationships/notesSlide" Target="/ppt/notesSlides/notesSlide11.xml" Id="Reed9c5aae78942db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1c1dbe42c354f3c" /><Relationship Type="http://schemas.openxmlformats.org/officeDocument/2006/relationships/image" Target="/ppt/media/image3.png" Id="Ra2d74162cefd4077" /><Relationship Type="http://schemas.openxmlformats.org/officeDocument/2006/relationships/hyperlink" Target="https://www.google.com/maps/dir/?api=1&amp;origin=Venice%2C%20Italy&amp;destination=Lake%20Bled%2C%20Slovenia&amp;travelmode=driving" TargetMode="External" Id="R3a35fd92cc3e483e" /><Relationship Type="http://schemas.openxmlformats.org/officeDocument/2006/relationships/notesSlide" Target="/ppt/notesSlides/notesSlide12.xml" Id="Rd373c621daf740b5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1b1ac38e81842f8" /><Relationship Type="http://schemas.openxmlformats.org/officeDocument/2006/relationships/hyperlink" Target="https://www.oebb.at/en/fahrplan/" TargetMode="External" Id="R61e7aa6045fc4406" /><Relationship Type="http://schemas.openxmlformats.org/officeDocument/2006/relationships/hyperlink" Target="https://potniski.sz.si/en/international-travel/austria-a/salzburg/" TargetMode="External" Id="R8ab3b17b553f4f05" /><Relationship Type="http://schemas.openxmlformats.org/officeDocument/2006/relationships/hyperlink" Target="https://www.vvt.at/data.cfm?vpath=ma-wartbare-inhalte%2Ffahrplan-pdfs%2Foebb-fahrplaene%2F400-ab-14062026" TargetMode="External" Id="Rc4c165c884144bf0" /><Relationship Type="http://schemas.openxmlformats.org/officeDocument/2006/relationships/hyperlink" Target="https://www.sbb.ch/en" TargetMode="External" Id="R263a9ad743344054" /><Relationship Type="http://schemas.openxmlformats.org/officeDocument/2006/relationships/hyperlink" Target="https://www.vvt.at/data.cfm?vpath=ma-wartbare-inhalte%2Ffahrplan-pdfs%2Foebb-fahrplaene%2F400-ab-14062026" TargetMode="External" Id="R35fb8ee005fa4cad" /><Relationship Type="http://schemas.openxmlformats.org/officeDocument/2006/relationships/notesSlide" Target="/ppt/notesSlides/notesSlide13.xml" Id="R0f66a8c06b9d42c3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fca51f6db7f476b" /><Relationship Type="http://schemas.openxmlformats.org/officeDocument/2006/relationships/hyperlink" Target="https://www.booking.com/hotel/at/balma-restaurant-suites.html?checkin=2026-08-06&amp;checkout=2026-08-10&amp;group_adults=2&amp;group_children=1&amp;age=1&amp;no_rooms=1" TargetMode="External" Id="Rf9df16a660e14d1c" /><Relationship Type="http://schemas.openxmlformats.org/officeDocument/2006/relationships/hyperlink" Target="https://www.booking.com/hotel/ch/neustadt-apartments.html?checkin=2026-08-10&amp;checkout=2026-08-14&amp;group_adults=2&amp;group_children=1&amp;age=1&amp;no_rooms=1" TargetMode="External" Id="R059f366f68a649b8" /><Relationship Type="http://schemas.openxmlformats.org/officeDocument/2006/relationships/hyperlink" Target="https://www.booking.com/hotel/ch/liv-suites.html?checkin=2026-08-10&amp;checkout=2026-08-14&amp;group_adults=2&amp;group_children=1&amp;age=1&amp;no_rooms=1" TargetMode="External" Id="R73b423ff264746ae" /><Relationship Type="http://schemas.openxmlformats.org/officeDocument/2006/relationships/hyperlink" Target="https://www.booking.com/hotel/at/balma-restaurant-suites.html?checkin=2026-08-06&amp;checkout=2026-08-10&amp;group_adults=2&amp;group_children=1&amp;age=1&amp;no_rooms=1" TargetMode="External" Id="R61bc80452c4946cb" /><Relationship Type="http://schemas.openxmlformats.org/officeDocument/2006/relationships/notesSlide" Target="/ppt/notesSlides/notesSlide14.xml" Id="R390ae34f6e2a43f9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42f9627f4f943dc" /><Relationship Type="http://schemas.openxmlformats.org/officeDocument/2006/relationships/hyperlink" Target="https://www.ecb.europa.eu/stats/policy_and_exchange_rates/euro_reference_exchange_rates/html/index.en.html" TargetMode="External" Id="R745dd83df7b54aa6" /><Relationship Type="http://schemas.openxmlformats.org/officeDocument/2006/relationships/notesSlide" Target="/ppt/notesSlides/notesSlide15.xml" Id="R4de6148ddcee4e8b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57adb729d5c4fa4" /><Relationship Type="http://schemas.openxmlformats.org/officeDocument/2006/relationships/hyperlink" Target="https://www.swiss.com/" TargetMode="External" Id="Rd97dc4722e6a4fef" /><Relationship Type="http://schemas.openxmlformats.org/officeDocument/2006/relationships/notesSlide" Target="/ppt/notesSlides/notesSlide16.xml" Id="R5e4a2b1113f544e3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88c0cdd407346ad" /><Relationship Type="http://schemas.openxmlformats.org/officeDocument/2006/relationships/hyperlink" Target="http://localhost:3000" TargetMode="External" Id="Ra86ddf9db24b49aa" /><Relationship Type="http://schemas.openxmlformats.org/officeDocument/2006/relationships/notesSlide" Target="/ppt/notesSlides/notesSlide17.xml" Id="R86b77863df894848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afb0aaf355846b3" /><Relationship Type="http://schemas.openxmlformats.org/officeDocument/2006/relationships/hyperlink" Target="https://www.google.com/maps/dir/?api=1&amp;origin=Venice%2C%20Italy&amp;destination=Lake%20Bled%2C%20Slovenia&amp;travelmode=driving" TargetMode="External" Id="Rc728856037e14f0e" /><Relationship Type="http://schemas.openxmlformats.org/officeDocument/2006/relationships/notesSlide" Target="/ppt/notesSlides/notesSlide2.xml" Id="R179092f9cf00428a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20e0135e52c4ae4" /><Relationship Type="http://schemas.openxmlformats.org/officeDocument/2006/relationships/hyperlink" Target="https://ga.veneziaairport.it/en/" TargetMode="External" Id="Rb09bd62ad4b14f8e" /><Relationship Type="http://schemas.openxmlformats.org/officeDocument/2006/relationships/hyperlink" Target="https://www.trevisoairport.it/en_gb/transport/from-to/venice" TargetMode="External" Id="Rfce61d75e8f1450f" /><Relationship Type="http://schemas.openxmlformats.org/officeDocument/2006/relationships/notesSlide" Target="/ppt/notesSlides/notesSlide3.xml" Id="R9487d88abad54e98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45ca87c8f584891" /><Relationship Type="http://schemas.openxmlformats.org/officeDocument/2006/relationships/image" Target="/ppt/media/image2.jpeg" Id="Rde8993f3ab5d40ac" /><Relationship Type="http://schemas.openxmlformats.org/officeDocument/2006/relationships/hyperlink" Target="https://reservation.belmond.com/select-room?productCode=CIP&amp;notrack=true" TargetMode="External" Id="R7587905832a34394" /><Relationship Type="http://schemas.openxmlformats.org/officeDocument/2006/relationships/image" Target="/ppt/media/image3.jpeg" Id="R5e6b1862257e40f2" /><Relationship Type="http://schemas.openxmlformats.org/officeDocument/2006/relationships/hyperlink" Target="https://www.hilton.com/en/book/reservation/rooms/?ctyhocn=VCECDLX&amp;arrivalDate=2026-07-24&amp;departureDate=2026-07-28&amp;room1NumAdults=2&amp;room1NumChildren=1&amp;room1ChildAges=1&amp;displayCurrency=EUR" TargetMode="External" Id="Rfe10ad8f159441e3" /><Relationship Type="http://schemas.openxmlformats.org/officeDocument/2006/relationships/image" Target="/ppt/media/image4.jpeg" Id="R93f637e92f124f50" /><Relationship Type="http://schemas.openxmlformats.org/officeDocument/2006/relationships/hyperlink" Target="https://www.marriott.com/en-us/hotels/vcexr-the-st-regis-venice/rooms/" TargetMode="External" Id="Re34de6423f564740" /><Relationship Type="http://schemas.openxmlformats.org/officeDocument/2006/relationships/hyperlink" Target="https://reservation.belmond.com/select-room?productCode=CIP&amp;notrack=true" TargetMode="External" Id="R15a8f4c7a83240da" /><Relationship Type="http://schemas.openxmlformats.org/officeDocument/2006/relationships/notesSlide" Target="/ppt/notesSlides/notesSlide4.xml" Id="R95bbda72b586491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08c05e6801c4f8e" /><Relationship Type="http://schemas.openxmlformats.org/officeDocument/2006/relationships/hyperlink" Target="https://www.labiennale.org/en/art/2026/information" TargetMode="External" Id="R9cee202bce91471f" /><Relationship Type="http://schemas.openxmlformats.org/officeDocument/2006/relationships/notesSlide" Target="/ppt/notesSlides/notesSlide5.xml" Id="R826732f8f2304107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02c72a8e1104234" /><Relationship Type="http://schemas.openxmlformats.org/officeDocument/2006/relationships/image" Target="/ppt/media/image.png" Id="R4c009287318c4c99" /><Relationship Type="http://schemas.openxmlformats.org/officeDocument/2006/relationships/hyperlink" Target="https://www.google.com/maps/dir/?api=1&amp;origin=Venice%2C%20Italy&amp;destination=Lake%20Bled%2C%20Slovenia&amp;travelmode=driving" TargetMode="External" Id="Rde8050dbe7a842d8" /><Relationship Type="http://schemas.openxmlformats.org/officeDocument/2006/relationships/notesSlide" Target="/ppt/notesSlides/notesSlide6.xml" Id="Rb42ff9066d5e451e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69601f9c92a4e80" /><Relationship Type="http://schemas.openxmlformats.org/officeDocument/2006/relationships/hyperlink" Target="https://www.google.com/maps/dir/?api=1&amp;origin=Venice%2C%20Italy&amp;destination=Lake%20Bled%2C%20Slovenia&amp;travelmode=driving" TargetMode="External" Id="Rb2797e3c91234281" /><Relationship Type="http://schemas.openxmlformats.org/officeDocument/2006/relationships/hyperlink" Target="https://www.google.com/maps/dir/?api=1&amp;origin=Lake%20Bled%2C%20Slovenia&amp;destination=Meneghetti%20Wine%20Hotel%2C%20Bale%2C%20Croatia&amp;travelmode=driving" TargetMode="External" Id="R36be6ab0e606481a" /><Relationship Type="http://schemas.openxmlformats.org/officeDocument/2006/relationships/hyperlink" Target="https://www.google.com/maps/dir/?api=1&amp;origin=Meneghetti%20Wine%20Hotel%2C%20Bale%2C%20Croatia&amp;destination=Ikador%20Luxury%20Boutique%20Hotel%2C%20Ika%2C%20Croatia&amp;travelmode=driving" TargetMode="External" Id="Ra1e1f1f4ab2e46fb" /><Relationship Type="http://schemas.openxmlformats.org/officeDocument/2006/relationships/hyperlink" Target="https://www.google.com/maps/dir/?api=1&amp;origin=Opatija%2C%20Croatia&amp;destination=Esplanade%20Zagreb%20Hotel&amp;travelmode=driving" TargetMode="External" Id="R3a6a1a3766924dcf" /><Relationship Type="http://schemas.openxmlformats.org/officeDocument/2006/relationships/hyperlink" Target="https://www.slovenia.info/en/plan-your-trip/getting-to-and-around-slovenia/to-slovenia-by-car" TargetMode="External" Id="R7af9926cd16c429b" /><Relationship Type="http://schemas.openxmlformats.org/officeDocument/2006/relationships/notesSlide" Target="/ppt/notesSlides/notesSlide7.xml" Id="Ra64b07125aa54bfd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dac08c4663748c4" /><Relationship Type="http://schemas.openxmlformats.org/officeDocument/2006/relationships/hyperlink" Target="https://booking.maistra.com/step1/?date=2026-08-01&amp;nights=7&amp;adults=2&amp;children=1&amp;destination=rovinj&amp;propertyId=793f7056938d2bbe0a93d92c87d01bde" TargetMode="External" Id="R3ed2d2e558d64391" /><Relationship Type="http://schemas.openxmlformats.org/officeDocument/2006/relationships/hyperlink" Target="https://www.booking.com/hotel/hr/ambasador.en-gb.html?checkin=2026-08-08&amp;checkout=2026-08-11&amp;group_adults=2&amp;group_children=1&amp;age=1&amp;no_rooms=1" TargetMode="External" Id="R70bd6f403ca54bbf" /><Relationship Type="http://schemas.openxmlformats.org/officeDocument/2006/relationships/hyperlink" Target="https://www.booking.com/hotel/hr/esplanade-zagreb-hotel.en-gb.html?checkin=2026-08-11&amp;checkout=2026-08-14&amp;group_adults=2&amp;group_children=1&amp;age=1&amp;no_rooms=1" TargetMode="External" Id="R7885ba939a254624" /><Relationship Type="http://schemas.openxmlformats.org/officeDocument/2006/relationships/hyperlink" Target="https://booking.maistra.com/step1/?date=2026-08-01&amp;nights=7&amp;adults=2&amp;children=1&amp;destination=rovinj&amp;propertyId=793f7056938d2bbe0a93d92c87d01bde" TargetMode="External" Id="Rd9c61f50cb9a4ff1" /><Relationship Type="http://schemas.openxmlformats.org/officeDocument/2006/relationships/notesSlide" Target="/ppt/notesSlides/notesSlide8.xml" Id="R8426e4c8021a4494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d90c99eb3eb4b1d" /><Relationship Type="http://schemas.openxmlformats.org/officeDocument/2006/relationships/image" Target="/ppt/media/image2.png" Id="Raf28b327b33f4fad" /><Relationship Type="http://schemas.openxmlformats.org/officeDocument/2006/relationships/hyperlink" Target="https://www.google.com/maps/dir/?api=1&amp;origin=Venice%2C%20Italy&amp;destination=Lake%20Bled%2C%20Slovenia&amp;travelmode=driving" TargetMode="External" Id="R2e69db0881e74c2c" /><Relationship Type="http://schemas.openxmlformats.org/officeDocument/2006/relationships/notesSlide" Target="/ppt/notesSlides/notesSlide9.xml" Id="R6e1ed76ec8394c84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102532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3d44fd6825c422e"/>
          <a:srcRect xmlns:a="http://schemas.openxmlformats.org/drawingml/2006/main" l="31573" t="0" r="31573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477000" y="0"/>
            <a:ext cx="5715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B9144E55-9686-4702-A097-DAC428053B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6858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2532"/>
          </a:solidFill>
          <a:ln xmlns:a="http://schemas.openxmlformats.org/drawingml/2006/main" w="9525">
            <a:solidFill>
              <a:srgbClr val="102532"/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8978ED1-9C8E-487D-ACA2-28B1C42B4A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90550"/>
            <a:ext cx="4953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24 JULY — 14 AUGUST 2026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97C7147-37C0-4B01-95DC-A61FE9EFEF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390650"/>
            <a:ext cx="5619750" cy="1619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4275" b="1" i="0">
                <a:solidFill>
                  <a:srgbClr val="F4F0E6"/>
                </a:solidFill>
                <a:latin typeface="Georgia"/>
                <a:ea typeface="Georgia"/>
                <a:cs typeface="Georgia"/>
              </a:defRPr>
            </a:pPr>
            <a:r>
              <a:rPr sz="4275" b="1" i="0">
                <a:solidFill>
                  <a:srgbClr val="F4F0E6"/>
                </a:solidFill>
                <a:latin typeface="Georgia"/>
                <a:ea typeface="Georgia"/>
                <a:cs typeface="Georgia"/>
              </a:rPr>
              <a:t>Venice,</a:t>
            </a:r>
          </a:p>
          <a:p xmlns:a="http://schemas.openxmlformats.org/drawingml/2006/main">
            <a:pPr algn="l">
              <a:defRPr sz="4275" b="1" i="0">
                <a:solidFill>
                  <a:srgbClr val="F4F0E6"/>
                </a:solidFill>
                <a:latin typeface="Georgia"/>
                <a:ea typeface="Georgia"/>
                <a:cs typeface="Georgia"/>
              </a:defRPr>
            </a:pPr>
            <a:r>
              <a:rPr sz="4275" b="1" i="0">
                <a:solidFill>
                  <a:srgbClr val="F4F0E6"/>
                </a:solidFill>
                <a:latin typeface="Georgia"/>
                <a:ea typeface="Georgia"/>
                <a:cs typeface="Georgia"/>
              </a:rPr>
              <a:t>then beyond.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A9E8BA99-22B5-4605-A3CA-19957B4A21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352800"/>
            <a:ext cx="495300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75" b="0" i="0">
                <a:solidFill>
                  <a:srgbClr val="F4F0E6"/>
                </a:solidFill>
                <a:latin typeface="Arial"/>
                <a:ea typeface="Arial"/>
                <a:cs typeface="Arial"/>
              </a:defRPr>
            </a:pPr>
            <a:r>
              <a:rPr sz="1575" b="0" i="0">
                <a:solidFill>
                  <a:srgbClr val="F4F0E6"/>
                </a:solidFill>
                <a:latin typeface="Arial"/>
                <a:ea typeface="Arial"/>
                <a:cs typeface="Arial"/>
              </a:rPr>
              <a:t>Three exact 21-night routes for two adults and a 16-month-old.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0D6CD5A3-8F07-4EE2-A6D0-E9466F881E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219700"/>
            <a:ext cx="2857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DECISION DOSSIER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1B5573C-2893-4B55-93BD-6623A63A20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534025"/>
            <a:ext cx="504825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 i="0">
                <a:solidFill>
                  <a:srgbClr val="C7D2D7"/>
                </a:solidFill>
                <a:latin typeface="Arial"/>
                <a:ea typeface="Arial"/>
                <a:cs typeface="Arial"/>
              </a:defRPr>
            </a:pPr>
            <a:r>
              <a:rPr sz="1125" b="0" i="0">
                <a:solidFill>
                  <a:srgbClr val="C7D2D7"/>
                </a:solidFill>
                <a:latin typeface="Arial"/>
                <a:ea typeface="Arial"/>
                <a:cs typeface="Arial"/>
              </a:rPr>
              <a:t>Rates are volatile snapshots—not held. Exact-party direct inventory is green; all other evidence is labeled.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07EC6F01-1E14-4242-86CF-8CDB3735BE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296025"/>
            <a:ext cx="457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Venice Biennale · Adriatic · Alps</a:t>
            </a:r>
          </a:p>
        </p:txBody>
      </p:sp>
    </p:spTree>
    <p:extLst>
      <p:ext uri="{BB962C8B-B14F-4D97-AF65-F5344CB8AC3E}">
        <p14:creationId xmlns:p14="http://schemas.microsoft.com/office/powerpoint/2010/main" val="1169536305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F4F0E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4A1E3D49-66E2-4C44-917A-8BF304CA69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66700"/>
            <a:ext cx="3048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VENICE + BEYOND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1517BEB-1D0F-4A90-A513-AE1750BA5A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48700" y="266700"/>
            <a:ext cx="30099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10  /  Ferry warning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BD32C94-5D46-4FCC-A109-ACE3BF35E4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1435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D1C4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02B3F21-0E28-461E-8676-511137144C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42950"/>
            <a:ext cx="97155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The ferry is 20 minutes. The transfer is five hours.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EE08AEA-11B3-45C4-AECA-94ED395B01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287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Line 334 is non-reservable for vehicles. A ticket does not guarantee the intended sailing.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415F2F9-6814-4E84-BC0E-15DFB3316F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381250"/>
            <a:ext cx="255270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AB1A0EB-4D7E-4A2B-93B9-929C69DC78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590800"/>
            <a:ext cx="2171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ROAD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D37C0E1-8BA6-42CC-ABE9-3167A295B0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952750"/>
            <a:ext cx="21717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75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Rovinj → Brestova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EA06C20-532E-46A0-881E-BBBAB19C0B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476625"/>
            <a:ext cx="2171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91667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5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1h15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CEFCC86-2B32-4BE4-91EF-8E4B778888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14700" y="2381250"/>
            <a:ext cx="255270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F6E8CF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B91FF02-A01F-47A2-A6F6-546B3C6A92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5200" y="2590800"/>
            <a:ext cx="2171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D8A65B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8A65B"/>
                </a:solidFill>
                <a:latin typeface="Arial"/>
                <a:ea typeface="Arial"/>
                <a:cs typeface="Arial"/>
              </a:rPr>
              <a:t>QUEUE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B827F215-DFD0-4551-A8E1-1E8245ECEB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5200" y="2952750"/>
            <a:ext cx="21717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75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Summer vehicle line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511E3C29-328A-4339-94EA-20713F1951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5200" y="3476625"/>
            <a:ext cx="2171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91667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D8A65B"/>
                </a:solidFill>
                <a:latin typeface="Arial"/>
                <a:ea typeface="Arial"/>
                <a:cs typeface="Arial"/>
              </a:defRPr>
            </a:pPr>
            <a:r>
              <a:rPr sz="1500" b="1" i="0">
                <a:solidFill>
                  <a:srgbClr val="D8A65B"/>
                </a:solidFill>
                <a:latin typeface="Arial"/>
                <a:ea typeface="Arial"/>
                <a:cs typeface="Arial"/>
              </a:rPr>
              <a:t>1–2h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7D1F726-085D-4F0D-9A3F-103D739DCA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2381250"/>
            <a:ext cx="255270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29FC58DA-0CA6-40A3-9B21-2136954F30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2590800"/>
            <a:ext cx="2171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FERRY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5BE82569-94DD-46C4-A445-97F6ADB137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2952750"/>
            <a:ext cx="21717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75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Brestova → Porozina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AE61F95D-C287-4879-B39D-FA4CB1FD32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3476625"/>
            <a:ext cx="2171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91667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5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20m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3B66374C-DB71-4A85-A6C8-FAA161E5C3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77300" y="2381250"/>
            <a:ext cx="255270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DAA907B2-0ACB-40E5-A2A1-F14143B27F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67800" y="2590800"/>
            <a:ext cx="2171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ROAD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0843DA2C-9A9F-4DC9-9786-36AA3CF43B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67800" y="2952750"/>
            <a:ext cx="21717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75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Porozina → Mali Lošinj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E7A6C0F4-C75E-4523-BC96-757590E7D7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67800" y="3476625"/>
            <a:ext cx="2171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91667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5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1h27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91846819-7FCA-4E21-857D-6EC2D8FD05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229100"/>
            <a:ext cx="2667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REALISTIC DOOR TO DO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FFF08C19-E0F7-42F6-832E-5FD11A5F0E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533900"/>
            <a:ext cx="342900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450" b="1" i="0">
                <a:solidFill>
                  <a:srgbClr val="D8A65B"/>
                </a:solidFill>
                <a:latin typeface="Georgia"/>
                <a:ea typeface="Georgia"/>
                <a:cs typeface="Georgia"/>
              </a:defRPr>
            </a:pPr>
            <a:r>
              <a:rPr sz="3450" b="1" i="0">
                <a:solidFill>
                  <a:srgbClr val="D8A65B"/>
                </a:solidFill>
                <a:latin typeface="Georgia"/>
                <a:ea typeface="Georgia"/>
                <a:cs typeface="Georgia"/>
              </a:rPr>
              <a:t>4h15–5h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CA578786-8041-437B-97EB-5EB95B9416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4267200"/>
            <a:ext cx="6572250" cy="1238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marL="20" indent="-12" algn="l">
              <a:spcAft>
                <a:spcPts val="8"/>
              </a:spcAft>
              <a:buChar char="•"/>
              <a:defRPr sz="1275" b="0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75" b="0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Target Brestova 11:30; join queue by 10:00.</a:t>
            </a:r>
          </a:p>
          <a:p xmlns:a="http://schemas.openxmlformats.org/drawingml/2006/main">
            <a:pPr marL="20" indent="-12" algn="l">
              <a:spcAft>
                <a:spcPts val="8"/>
              </a:spcAft>
              <a:buChar char="•"/>
              <a:defRPr sz="1275" b="0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75" b="0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Return: leave hotel 08:00–08:15; target Porozina 10:40.</a:t>
            </a:r>
          </a:p>
          <a:p xmlns:a="http://schemas.openxmlformats.org/drawingml/2006/main">
            <a:pPr marL="20" indent="-12" algn="l">
              <a:spcAft>
                <a:spcPts val="8"/>
              </a:spcAft>
              <a:buChar char="•"/>
              <a:defRPr sz="1275" b="0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75" b="0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Missed sailing fallback is 12:15; keep lunch unreserved.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8F468E3D-4395-4420-B563-BC668D1F49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457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68757C"/>
                </a:solidFill>
                <a:latin typeface="Arial"/>
                <a:ea typeface="Arial"/>
                <a:cs typeface="Arial"/>
                <a:hlinkClick xmlns:r="http://schemas.openxmlformats.org/officeDocument/2006/relationships" r:id="R27af678da1974f81"/>
              </a:rPr>
              <a:t>SOURCE  Official Jadrolinija line 334 timetable ↗</a:t>
            </a:r>
          </a:p>
        </p:txBody>
      </p:sp>
    </p:spTree>
    <p:extLst>
      <p:ext uri="{BB962C8B-B14F-4D97-AF65-F5344CB8AC3E}">
        <p14:creationId xmlns:p14="http://schemas.microsoft.com/office/powerpoint/2010/main" val="1044391672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F4F0E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E23BC55-3A7F-4663-857C-0A50C042B5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66700"/>
            <a:ext cx="3048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VENICE + BEYOND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A9BB147-37D2-4A16-95D1-7E59ACE25A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48700" y="266700"/>
            <a:ext cx="30099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11  /  Island Grand Tour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BC51876F-836F-45D8-9F42-68DC041E2E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1435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D1C4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BF6941C-1D39-4A6C-AF35-6C2622C022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42950"/>
            <a:ext cx="97155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The island stay earns the friction.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CCC466E-8D1D-4F33-A0DA-0305D9276B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287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Top choices shown with evidence tier; exact-party OTA results do not receive the green direct-inventory badge.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2B82FFA-B04E-4502-A1C9-6431FAD2FF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152650"/>
            <a:ext cx="3467100" cy="3714750"/>
          </a:xfrm>
          <a:prstGeom xmlns:a="http://schemas.openxmlformats.org/drawingml/2006/main" prst="roundRect">
            <a:avLst>
              <a:gd name="adj" fmla="val 2198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D5E1885C-2DF4-4821-ADA4-89CDCCA9E3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2362200"/>
            <a:ext cx="31242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Mali Lošinj · Čikat Bay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45E25F5-E276-4774-9D41-734B5FE314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2647950"/>
            <a:ext cx="31242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725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1725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Hotel Bellevue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1FA5B43-C9CD-481E-A00B-35DD251B55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3238500"/>
            <a:ext cx="3124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Executive Suite / Bellevue Suite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7BF52F7-D1DE-40E3-81B5-D0043AA166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3638550"/>
            <a:ext cx="1143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12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75–93 m²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7D02F0F-DE7B-49AC-A6BD-3429207E51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43150" y="3638550"/>
            <a:ext cx="14859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D8A65B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8A65B"/>
                </a:solidFill>
                <a:latin typeface="Arial"/>
                <a:ea typeface="Arial"/>
                <a:cs typeface="Arial"/>
              </a:rPr>
              <a:t>PROVISIONAL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7B9C93B-74D0-4559-AFBD-03C3A3398F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4076700"/>
            <a:ext cx="31242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€5,670 / 4 nights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D872968-B829-4BD0-A845-5EFD48F9A8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4552950"/>
            <a:ext cx="31242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Separate living room; Bellevue Suite adds a second bedroom and two baths.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3E0F81A7-15B3-42E4-A565-DCC81A267F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5486400"/>
            <a:ext cx="1714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86f5b51c9dcb47d2"/>
              </a:rPr>
              <a:t>OPEN EVIDENCE ↗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E96D554-63FF-415A-92AF-A4C5CABE87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2152650"/>
            <a:ext cx="3467100" cy="3714750"/>
          </a:xfrm>
          <a:prstGeom xmlns:a="http://schemas.openxmlformats.org/drawingml/2006/main" prst="roundRect">
            <a:avLst>
              <a:gd name="adj" fmla="val 2198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28F8A204-42EC-4C72-99A9-82E4C95EEF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2362200"/>
            <a:ext cx="31242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Mali Lošinj · Čikat Bay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02C6CE30-5449-4524-A061-12FCCF1A7C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2647950"/>
            <a:ext cx="31242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725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1725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Boutique Hotel Alhambra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D353019-8C7D-4C32-BA41-94A6DA3527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3238500"/>
            <a:ext cx="3124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Čikat Bay Suite with balcony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7C0D3C88-867A-4AB6-AC1C-F6C9B7B082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3638550"/>
            <a:ext cx="1143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12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50 m²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6A93B04F-CFE9-4E49-B1F8-FA841EAA1D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57900" y="3638550"/>
            <a:ext cx="14859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D8A65B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8A65B"/>
                </a:solidFill>
                <a:latin typeface="Arial"/>
                <a:ea typeface="Arial"/>
                <a:cs typeface="Arial"/>
              </a:rPr>
              <a:t>PROVISIONAL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CE5EAA6D-356E-4B8B-8CA3-6B908EF19E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4076700"/>
            <a:ext cx="31242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€5,425 / 4 nights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24F66D4A-5E0B-4163-855F-C57289FA1D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4552950"/>
            <a:ext cx="31242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Closed double bedroom, living room/sofa and balcony.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B480F8D0-4392-4EFD-AA35-95C6F83C79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5486400"/>
            <a:ext cx="1714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b8e1d059ecf74744"/>
              </a:rPr>
              <a:t>OPEN EVIDENCE ↗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3CD6A926-FF0E-44D3-8ADB-A19F3697AE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62900" y="2152650"/>
            <a:ext cx="3467100" cy="3714750"/>
          </a:xfrm>
          <a:prstGeom xmlns:a="http://schemas.openxmlformats.org/drawingml/2006/main" prst="roundRect">
            <a:avLst>
              <a:gd name="adj" fmla="val 2198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360371D5-C1CA-48F5-94E1-35B072C1C8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2362200"/>
            <a:ext cx="31242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Mali Lošinj · Čikat Bay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F59071B2-FDE4-4BEF-8684-83AB1C9EE4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2647950"/>
            <a:ext cx="31242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725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1725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Villa Hygeia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228EF2B2-CFDC-4371-BE46-CF32E9B5CC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3238500"/>
            <a:ext cx="3124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Private villa buyout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DCBE335D-4245-450C-91A9-4B92E2B488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3638550"/>
            <a:ext cx="1143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66667"/>
          </a:bodyPr>
          <a:lstStyle xmlns:a="http://schemas.openxmlformats.org/drawingml/2006/main"/>
          <a:p xmlns:a="http://schemas.openxmlformats.org/drawingml/2006/main">
            <a:pPr algn="l">
              <a:defRPr sz="112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12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Five suites + two children's rooms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F6D616CC-0117-445B-8F8F-BFBBEDD985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72650" y="3638550"/>
            <a:ext cx="14859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D8A65B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8A65B"/>
                </a:solidFill>
                <a:latin typeface="Arial"/>
                <a:ea typeface="Arial"/>
                <a:cs typeface="Arial"/>
              </a:rPr>
              <a:t>PROVISIONAL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D0845BC0-EDC3-4B66-8C2E-2413457A5D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4076700"/>
            <a:ext cx="31242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Buyout on request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D2E4E572-FA9A-4AA3-A376-E4E9A305B2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4552950"/>
            <a:ext cx="31242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Full private villa with salons, cinema, chef and 24-hour butler.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4AB07F42-C5C7-4FE2-B937-F42C4D8181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5486400"/>
            <a:ext cx="1714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7c40e735df63458d"/>
              </a:rPr>
              <a:t>OPEN EVIDENCE ↗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ABE28C01-D596-42C1-85B8-A5F7E3EE00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457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68757C"/>
                </a:solidFill>
                <a:latin typeface="Arial"/>
                <a:ea typeface="Arial"/>
                <a:cs typeface="Arial"/>
                <a:hlinkClick xmlns:r="http://schemas.openxmlformats.org/officeDocument/2006/relationships" r:id="R6e62c5c4689e429a"/>
              </a:rPr>
              <a:t>SOURCE  Property and booking evidence ↗</a:t>
            </a:r>
          </a:p>
        </p:txBody>
      </p:sp>
    </p:spTree>
    <p:extLst>
      <p:ext uri="{BB962C8B-B14F-4D97-AF65-F5344CB8AC3E}">
        <p14:creationId xmlns:p14="http://schemas.microsoft.com/office/powerpoint/2010/main" val="647840269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F4F0E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47A61E2-C520-46D3-A819-9A9463A341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66700"/>
            <a:ext cx="3048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VENICE + BEYOND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6DBA4DD-0055-46ED-A13F-76B0D481B8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48700" y="266700"/>
            <a:ext cx="30099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12  /  Alpine Lakes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22C54076-9C5B-4485-AAFF-0C912F8B03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1435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D1C4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C32A857-E42D-4873-87AB-54420B9A63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42950"/>
            <a:ext cx="97155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Alpine Lakes · strongest exit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3AE730D-E32E-45E1-9EE6-91C89DED24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287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Cooler weather, dramatic scenery and a simple Zürich departure.</a:t>
            </a:r>
          </a:p>
        </p:txBody>
      </p:sp>
      <p:pic>
        <p:nvPicPr>
          <p:cNvPr id="3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2d74162cefd4077"/>
          <a:srcRect xmlns:a="http://schemas.openxmlformats.org/drawingml/2006/main" l="0" t="685" r="0" b="685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33400" y="2095500"/>
            <a:ext cx="6953250" cy="3714750"/>
          </a:xfrm>
          <a:prstGeom xmlns:a="http://schemas.openxmlformats.org/drawingml/2006/main" prst="rect">
            <a:avLst/>
          </a:prstGeom>
        </p:spPr>
      </p:pic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2AA6920-4D3B-4153-B337-68FBA2D011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53350" y="2095500"/>
            <a:ext cx="3905250" cy="3714750"/>
          </a:xfrm>
          <a:prstGeom xmlns:a="http://schemas.openxmlformats.org/drawingml/2006/main" prst="roundRect">
            <a:avLst>
              <a:gd name="adj" fmla="val 2051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7CAED04-86B2-4A9F-B595-4D8BFD3F78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2362200"/>
            <a:ext cx="337185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65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165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Cooler air; thinnest luxury inventory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08DA541-89B5-4643-905A-529A8C62AD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3143250"/>
            <a:ext cx="266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1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BFA0DB2-DF0D-4F9B-B39A-74BB1DF91F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3143250"/>
            <a:ext cx="1905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Venice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8A41297-44A3-4215-800E-61F877062B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3143250"/>
            <a:ext cx="1085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4n · 24–28 July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7805F5C-7F28-423B-83D9-CE3D368CD5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3581400"/>
            <a:ext cx="266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5857DDEC-947E-4404-9CE2-37669C815B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3581400"/>
            <a:ext cx="1905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Lake Bled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C03CD858-2FD2-4F42-A08B-4013C82E8B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3581400"/>
            <a:ext cx="1085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98229"/>
          </a:bodyPr>
          <a:lstStyle xmlns:a="http://schemas.openxmlformats.org/drawingml/2006/main"/>
          <a:p xmlns:a="http://schemas.openxmlformats.org/drawingml/2006/main">
            <a:pPr algn="r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5n · 28 July–2 August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18F937FD-675C-4BF1-96FE-6DBA195E28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4019550"/>
            <a:ext cx="266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3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177CCD21-CC9C-445B-A456-070F33EAF9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4019550"/>
            <a:ext cx="1905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Lake Fuschl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45B0CC2C-B701-4CA2-9E6A-1913FA4C7B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4019550"/>
            <a:ext cx="1085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4n · 2–6 August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19B3D9D5-83A3-45EC-B7E3-02C3941096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4457700"/>
            <a:ext cx="266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4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EE1A03E6-D691-4519-9F79-4922BC6DF0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4457700"/>
            <a:ext cx="1905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Lech am Arlberg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5DFCADAE-F0DA-46E8-B4E3-6969102EFE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4457700"/>
            <a:ext cx="1085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4n · 6–10 August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3C276084-01A6-4E6A-8A49-98498A8A08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4895850"/>
            <a:ext cx="266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5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513D57A6-025E-4F62-BA25-BCC49395BF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4895850"/>
            <a:ext cx="1905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Lake Lucerne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BBD2AB65-F44B-444F-A7DF-E5114F7F91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4895850"/>
            <a:ext cx="1085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4n · 10–14 August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7903B241-31DC-470B-8134-838AC67771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457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68757C"/>
                </a:solidFill>
                <a:latin typeface="Arial"/>
                <a:ea typeface="Arial"/>
                <a:cs typeface="Arial"/>
                <a:hlinkClick xmlns:r="http://schemas.openxmlformats.org/officeDocument/2006/relationships" r:id="R3a35fd92cc3e483e"/>
              </a:rPr>
              <a:t>SOURCE  Mapbox static map + route dataset ↗</a:t>
            </a:r>
          </a:p>
        </p:txBody>
      </p:sp>
    </p:spTree>
    <p:extLst>
      <p:ext uri="{BB962C8B-B14F-4D97-AF65-F5344CB8AC3E}">
        <p14:creationId xmlns:p14="http://schemas.microsoft.com/office/powerpoint/2010/main" val="1279888552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F4F0E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7CDCE04D-CB25-4E63-A77F-F8FEA7C2A2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66700"/>
            <a:ext cx="3048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VENICE + BEYOND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B413F8E5-853B-4D66-A600-253BD95A2A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48700" y="266700"/>
            <a:ext cx="30099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13  /  Alpine Lakes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231A4319-F039-4450-8F54-2A29CC5253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1435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D1C4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88D7D6F-C606-4BE9-86D7-BAD0761FF3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42950"/>
            <a:ext cx="97155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Use drivers where the train adds friction.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7C8DBFA-51CF-440E-BAB5-91F9E64BA7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287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The plan keeps the scenic rail option visible, but a private car is easier for Fuschl → Lech with a toddler.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E36E6C4-4856-472D-A4C0-76768C5B24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152650"/>
            <a:ext cx="11125200" cy="723900"/>
          </a:xfrm>
          <a:prstGeom xmlns:a="http://schemas.openxmlformats.org/drawingml/2006/main" prst="roundRect">
            <a:avLst>
              <a:gd name="adj" fmla="val 7895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70773D4-4D3B-4F5E-A859-A4EC897A89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381250"/>
            <a:ext cx="3810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9FB6D7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9FB6D7"/>
                </a:solidFill>
                <a:latin typeface="Arial"/>
                <a:ea typeface="Arial"/>
                <a:cs typeface="Arial"/>
              </a:rPr>
              <a:t>01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5E91089-E108-48A7-809E-3625447557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2305050"/>
            <a:ext cx="3143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Venice → Lake Bled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CE2F363-CA2A-48F1-A924-802BAF9267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2581275"/>
            <a:ext cx="3143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Prebooked private transfer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91F4E3A-EF42-4634-9785-5500EA049B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2324100"/>
            <a:ext cx="1476375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500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3h20–3h45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BDA54A4D-C18B-4DCE-B3CB-52F7788FC0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2305050"/>
            <a:ext cx="36195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Recommended departure 10:00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A0144BBE-3140-46FA-B362-C7D64AFFFE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2381250"/>
            <a:ext cx="1028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61e7aa6045fc4406"/>
              </a:rPr>
              <a:t>SOURCE ↗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62480DE9-889E-4B09-AFE5-C102B12DE4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048000"/>
            <a:ext cx="11125200" cy="723900"/>
          </a:xfrm>
          <a:prstGeom xmlns:a="http://schemas.openxmlformats.org/drawingml/2006/main" prst="roundRect">
            <a:avLst>
              <a:gd name="adj" fmla="val 7895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667B8D0-250D-4C3E-82B2-CF0614B5A5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276600"/>
            <a:ext cx="3810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9FB6D7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9FB6D7"/>
                </a:solidFill>
                <a:latin typeface="Arial"/>
                <a:ea typeface="Arial"/>
                <a:cs typeface="Arial"/>
              </a:rPr>
              <a:t>02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3A0FB28-35C3-4EA3-AD9C-11C6A3CECA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3200400"/>
            <a:ext cx="3143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Lake Bled → Lake Fuschl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0B6E4D8-C906-44B7-B16C-6060F63B0E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3476625"/>
            <a:ext cx="3143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Private transfer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3319384A-9326-4C12-8CC8-D7BD4A3C9D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3219450"/>
            <a:ext cx="1476375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500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3h10–3h40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DF03137D-BC35-4586-80E6-D95AF38F19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3200400"/>
            <a:ext cx="36195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Recommended departure 10:00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9A0823DA-098F-4683-AF6B-273918CE13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3276600"/>
            <a:ext cx="1028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8ab3b17b553f4f05"/>
              </a:rPr>
              <a:t>SOURCE ↗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B2C8E9E6-045E-454B-8D4B-DA3CC55602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943350"/>
            <a:ext cx="11125200" cy="723900"/>
          </a:xfrm>
          <a:prstGeom xmlns:a="http://schemas.openxmlformats.org/drawingml/2006/main" prst="roundRect">
            <a:avLst>
              <a:gd name="adj" fmla="val 7895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6E8FFFEF-47A7-412A-8E1E-61A665CF0D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171950"/>
            <a:ext cx="3810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9FB6D7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9FB6D7"/>
                </a:solidFill>
                <a:latin typeface="Arial"/>
                <a:ea typeface="Arial"/>
                <a:cs typeface="Arial"/>
              </a:rPr>
              <a:t>03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635981F5-CD83-43D7-B606-140FF42578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095750"/>
            <a:ext cx="3143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Lake Fuschl → Lech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AC1308FE-39CB-45AF-B405-52805B6F2F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371975"/>
            <a:ext cx="3143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ÖBB Railjet + hotel transfer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C5778839-A4A9-4301-B779-9153E7E8FB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4114800"/>
            <a:ext cx="1476375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D8A65B"/>
                </a:solidFill>
                <a:latin typeface="Arial"/>
                <a:ea typeface="Arial"/>
                <a:cs typeface="Arial"/>
              </a:defRPr>
            </a:pPr>
            <a:r>
              <a:rPr sz="1500" b="1" i="0">
                <a:solidFill>
                  <a:srgbClr val="D8A65B"/>
                </a:solidFill>
                <a:latin typeface="Arial"/>
                <a:ea typeface="Arial"/>
                <a:cs typeface="Arial"/>
              </a:rPr>
              <a:t>4h25–4h50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82E18ACE-E7D0-4E41-BF07-C391BDF292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4095750"/>
            <a:ext cx="36195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Car to Salzburg Hbf; 12:56 → Langen 16:34; 20–25 min hotel car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1DBE51B7-2522-4ED5-8CA3-D6D9F57242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4171950"/>
            <a:ext cx="1028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c4c165c884144bf0"/>
              </a:rPr>
              <a:t>SOURCE ↗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75AEEC20-33F5-4217-8621-ADBB141DB5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838700"/>
            <a:ext cx="11125200" cy="723900"/>
          </a:xfrm>
          <a:prstGeom xmlns:a="http://schemas.openxmlformats.org/drawingml/2006/main" prst="roundRect">
            <a:avLst>
              <a:gd name="adj" fmla="val 7895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CDBF7CA2-5B99-4504-AC39-11C61EA1D1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067300"/>
            <a:ext cx="3810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9FB6D7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9FB6D7"/>
                </a:solidFill>
                <a:latin typeface="Arial"/>
                <a:ea typeface="Arial"/>
                <a:cs typeface="Arial"/>
              </a:rPr>
              <a:t>04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0CE73C6D-8E85-4921-AC73-2457383027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991100"/>
            <a:ext cx="3143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Lech → Lake Lucerne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D2C1247E-3995-4E6B-99B2-2BC3AD5DCF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5267325"/>
            <a:ext cx="3143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Private transfer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066F4229-1B0B-4EA6-8871-3930A62D7B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5010150"/>
            <a:ext cx="1476375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500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2h45–3h15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62342D82-0BEF-4D16-8ECD-9BCC79D4C4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4991100"/>
            <a:ext cx="36195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Recommended departure 10:00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70411FE6-4450-49BF-8235-3FEE0E8634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5067300"/>
            <a:ext cx="10287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263a9ad743344054"/>
              </a:rPr>
              <a:t>SOURCE ↗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6D6A67E7-7BAB-4674-8660-AF884C2C35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457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68757C"/>
                </a:solidFill>
                <a:latin typeface="Arial"/>
                <a:ea typeface="Arial"/>
                <a:cs typeface="Arial"/>
                <a:hlinkClick xmlns:r="http://schemas.openxmlformats.org/officeDocument/2006/relationships" r:id="R35fb8ee005fa4cad"/>
              </a:rPr>
              <a:t>SOURCE  ÖBB/SBB schedules and route estimates ↗</a:t>
            </a:r>
          </a:p>
        </p:txBody>
      </p:sp>
    </p:spTree>
    <p:extLst>
      <p:ext uri="{BB962C8B-B14F-4D97-AF65-F5344CB8AC3E}">
        <p14:creationId xmlns:p14="http://schemas.microsoft.com/office/powerpoint/2010/main" val="1035795374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F4F0E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02C65DC6-B10B-4D14-8C09-33186D0373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66700"/>
            <a:ext cx="3048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VENICE + BEYOND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6CCC47E-5748-416E-A207-D355DC5186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48700" y="266700"/>
            <a:ext cx="30099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14  /  Alpine Lakes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B47E661-2CAD-40F0-8E3F-E5C55F2CA7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1435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D1C4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BD8298C-7623-487F-A189-63008C7B3E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42950"/>
            <a:ext cx="97155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Alpine availability needs compromise.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9742E8D6-9B43-4920-BF7B-DB10DE8BC0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287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Top choices shown with evidence tier; exact-party OTA results do not receive the green direct-inventory badge.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DDF33CD-6926-47CA-9353-4330DA24DF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152650"/>
            <a:ext cx="3467100" cy="3714750"/>
          </a:xfrm>
          <a:prstGeom xmlns:a="http://schemas.openxmlformats.org/drawingml/2006/main" prst="roundRect">
            <a:avLst>
              <a:gd name="adj" fmla="val 2198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88D4694-FB35-4AD2-8751-3A7294A2B3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2362200"/>
            <a:ext cx="31242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Lech am Arlberg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6668549-1444-4405-A9AB-7833C403AE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2647950"/>
            <a:ext cx="31242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725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1725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Balma Restaurant Suites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D1FCDF7-C7FA-4DA0-A47C-D52C6EA6F3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3238500"/>
            <a:ext cx="3124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One-bedroom suite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E2E523F-4EA0-423C-8214-78089F329C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3638550"/>
            <a:ext cx="1143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12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54 m²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088B2BF-388C-440C-856A-4EFD13EB59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43150" y="3638550"/>
            <a:ext cx="14859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D8A65B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8A65B"/>
                </a:solidFill>
                <a:latin typeface="Arial"/>
                <a:ea typeface="Arial"/>
                <a:cs typeface="Arial"/>
              </a:rPr>
              <a:t>PROVISIONAL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3DA4DD4F-5876-4810-B58C-A083E48B3C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4076700"/>
            <a:ext cx="31242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US$1,964 / 4 nights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570939E4-43F9-457D-BE25-E45F2A64EE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4552950"/>
            <a:ext cx="31242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Closed bedroom and living room.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7835FEC-FAC8-48B3-90AE-BC0AFE7EC9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5486400"/>
            <a:ext cx="1714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f9df16a660e14d1c"/>
              </a:rPr>
              <a:t>OPEN EVIDENCE ↗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68FE19D3-D1B1-4E42-BD7E-6AA9E8D2F8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2152650"/>
            <a:ext cx="3467100" cy="3714750"/>
          </a:xfrm>
          <a:prstGeom xmlns:a="http://schemas.openxmlformats.org/drawingml/2006/main" prst="roundRect">
            <a:avLst>
              <a:gd name="adj" fmla="val 2198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36873E84-FCE3-451B-952D-D5976EC386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2362200"/>
            <a:ext cx="31242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Lucerne city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893D0AD1-25BC-4E3C-A6A3-E46A68D04D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2647950"/>
            <a:ext cx="31242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725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1725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Neustadt Apartments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E6BB7A43-17DC-4934-B4C7-AC57B6BCAD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3238500"/>
            <a:ext cx="3124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One-bedroom apartment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DD8CCFF0-AADE-46C7-8AB5-201C7396B9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3638550"/>
            <a:ext cx="1143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12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60 m²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7D94D9BA-5132-4FF3-A3CA-26C4BBDDA6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57900" y="3638550"/>
            <a:ext cx="14859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D8A65B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8A65B"/>
                </a:solidFill>
                <a:latin typeface="Arial"/>
                <a:ea typeface="Arial"/>
                <a:cs typeface="Arial"/>
              </a:rPr>
              <a:t>PROVISIONAL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AE4234FD-B511-4DBA-9C23-B09480050A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4076700"/>
            <a:ext cx="31242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US$2,090 / 4 nights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A87F25D6-9C16-4B38-8DC3-79A175E8EF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4552950"/>
            <a:ext cx="31242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Closed bedroom, living room and kitchen.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7FFF784A-3D90-4315-A40F-109FA60F1E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5486400"/>
            <a:ext cx="1714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059f366f68a649b8"/>
              </a:rPr>
              <a:t>OPEN EVIDENCE ↗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334865BD-1680-41D0-8A77-B26035FE04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62900" y="2152650"/>
            <a:ext cx="3467100" cy="3714750"/>
          </a:xfrm>
          <a:prstGeom xmlns:a="http://schemas.openxmlformats.org/drawingml/2006/main" prst="roundRect">
            <a:avLst>
              <a:gd name="adj" fmla="val 2198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D1AE56D0-1A65-4054-802C-AA8C473A62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2362200"/>
            <a:ext cx="31242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Lucerne waterfront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7129F222-4363-475F-BB87-7DBF0AC5A4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2647950"/>
            <a:ext cx="31242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725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1725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Liv Suites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B6BDF088-2776-4ED1-A35E-D2F33F7847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3238500"/>
            <a:ext cx="3124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One-bedroom suite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B699BA24-5C90-4267-97DE-0FED3FCE53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3638550"/>
            <a:ext cx="1143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66667"/>
          </a:bodyPr>
          <a:lstStyle xmlns:a="http://schemas.openxmlformats.org/drawingml/2006/main"/>
          <a:p xmlns:a="http://schemas.openxmlformats.org/drawingml/2006/main">
            <a:pPr algn="l">
              <a:defRPr sz="112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12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42 m² · compact tactical option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2DBD8F9A-9650-4AFD-BE55-B3A6F9E7DA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72650" y="3638550"/>
            <a:ext cx="14859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D8A65B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8A65B"/>
                </a:solidFill>
                <a:latin typeface="Arial"/>
                <a:ea typeface="Arial"/>
                <a:cs typeface="Arial"/>
              </a:rPr>
              <a:t>PROVISIONAL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CEABC9BB-8DD9-4F82-9C44-DEEA89DA06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4076700"/>
            <a:ext cx="31242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US$1,481 / 4 nights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371849D5-0E12-493B-AF10-3C8812E090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4552950"/>
            <a:ext cx="31242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Closed bedroom and living room; self check-in.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8F40EF99-249B-42C2-B49F-A11FC1840B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5486400"/>
            <a:ext cx="1714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73b423ff264746ae"/>
              </a:rPr>
              <a:t>OPEN EVIDENCE ↗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0217B0A2-DF7F-43CE-89B4-D5E4908AAD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457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68757C"/>
                </a:solidFill>
                <a:latin typeface="Arial"/>
                <a:ea typeface="Arial"/>
                <a:cs typeface="Arial"/>
                <a:hlinkClick xmlns:r="http://schemas.openxmlformats.org/officeDocument/2006/relationships" r:id="R61bc80452c4946cb"/>
              </a:rPr>
              <a:t>SOURCE  Property and booking evidence ↗</a:t>
            </a:r>
          </a:p>
        </p:txBody>
      </p:sp>
    </p:spTree>
    <p:extLst>
      <p:ext uri="{BB962C8B-B14F-4D97-AF65-F5344CB8AC3E}">
        <p14:creationId xmlns:p14="http://schemas.microsoft.com/office/powerpoint/2010/main" val="1345669186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F4F0E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AECA899E-A920-4C3E-8A11-C24AD16492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66700"/>
            <a:ext cx="3048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VENICE + BEYOND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FAD462F-9DB6-4055-95D2-0BE2BC1811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48700" y="266700"/>
            <a:ext cx="30099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15  /  Estimated cost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3348D52-984B-4554-91E1-8363C2B729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1435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D1C4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291CC07-DDF4-42D1-9CEB-62A04707C0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42950"/>
            <a:ext cx="97155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Plan on $38,000–$88,000 for the full trip.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00C9B24-B6DB-40AF-A457-1B6150BE50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287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Twenty-one nights for two adults and a 16-month-old with a purchased airline seat. The inbound private charter to Venice is excluded.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2A9C86B-FB97-4F9E-9F5B-3AF24404D3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133600"/>
            <a:ext cx="11125200" cy="419100"/>
          </a:xfrm>
          <a:prstGeom xmlns:a="http://schemas.openxmlformats.org/drawingml/2006/main" prst="roundRect">
            <a:avLst>
              <a:gd name="adj" fmla="val 9091"/>
            </a:avLst>
          </a:prstGeom>
          <a:solidFill xmlns:a="http://schemas.openxmlformats.org/drawingml/2006/main">
            <a:srgbClr val="102532"/>
          </a:solidFill>
          <a:ln xmlns:a="http://schemas.openxmlformats.org/drawingml/2006/main" w="9525">
            <a:solidFill>
              <a:srgbClr val="102532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769C8A3-7493-40D2-A60B-D72C71B890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276475"/>
            <a:ext cx="219075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LINE ITEM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A3FB784-5430-43FF-9FBF-8B84E53E46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67100" y="2276475"/>
            <a:ext cx="247650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F4F0E6"/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F4F0E6"/>
                </a:solidFill>
                <a:latin typeface="Arial"/>
                <a:ea typeface="Arial"/>
                <a:cs typeface="Arial"/>
              </a:rPr>
              <a:t>SLOW ADRIATIC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CC37142-230E-4089-A91D-8A41265A3C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2276475"/>
            <a:ext cx="247650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F4F0E6"/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F4F0E6"/>
                </a:solidFill>
                <a:latin typeface="Arial"/>
                <a:ea typeface="Arial"/>
                <a:cs typeface="Arial"/>
              </a:rPr>
              <a:t>ISLAND GRAND TOUR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6272420-FCD1-4961-800D-30AF35EF13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29700" y="2276475"/>
            <a:ext cx="2476500" cy="152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F4F0E6"/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F4F0E6"/>
                </a:solidFill>
                <a:latin typeface="Arial"/>
                <a:ea typeface="Arial"/>
                <a:cs typeface="Arial"/>
              </a:rPr>
              <a:t>ALPINE LAKES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F4F1668-53A4-4A0C-B291-8768EBE96E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552700"/>
            <a:ext cx="111252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B053491-013E-46AB-859A-FD2ACC1F4E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695575"/>
            <a:ext cx="2286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Lodging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4AA97E18-845E-4174-9AA0-E9212B161E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67100" y="2686050"/>
            <a:ext cx="2476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$19,600–$41,900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3ABB2078-EC52-4F34-8944-37F2DFB695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2686050"/>
            <a:ext cx="2476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$22,400–$44,600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E0EFFB6-694B-444E-A94C-A99DAAF034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29700" y="2686050"/>
            <a:ext cx="2476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$15,000–$42,000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FC040F3-ADD2-4529-8F7B-6833259776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009900"/>
            <a:ext cx="111252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FEADE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085F0800-A23E-4172-9158-D1B848E03F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152775"/>
            <a:ext cx="2286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Ground transport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C7B4D025-B1E5-42F3-A956-AA2E73D2F9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67100" y="3143250"/>
            <a:ext cx="2476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$2,600–$6,300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56C62D0E-9D5C-4726-9BCC-FAB2781F9D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3143250"/>
            <a:ext cx="2476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$2,300–$5,100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50274E6D-E50D-4116-B23B-E8118891E8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29700" y="3143250"/>
            <a:ext cx="2476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$4,000–$8,500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0612BDC6-5797-4195-845C-6D80A948C0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467100"/>
            <a:ext cx="111252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D75EF48C-82A5-448A-B0C7-27DE69E68E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609975"/>
            <a:ext cx="2286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Return flights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996F6EA9-B292-4DD8-96CD-E11E9590AE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67100" y="3600450"/>
            <a:ext cx="2476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$7,500–$11,100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37C91145-B9B6-4470-8764-9233417B84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3600450"/>
            <a:ext cx="2476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$7,500–$11,100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F8D4C771-C6FC-4A1E-B5F7-1880E77C14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29700" y="3600450"/>
            <a:ext cx="2476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$14,400–$16,700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899DAA02-230E-4F8E-B08A-E17C580ABE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924300"/>
            <a:ext cx="111252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FEADE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CCBA144D-00E6-492B-BCCF-9F3756A42C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067175"/>
            <a:ext cx="2286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Dining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FE2A7C50-32CC-4DB5-B7F7-9699F0B575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67100" y="4057650"/>
            <a:ext cx="2476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$4,500–$9,000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228A1875-03C8-4287-A016-6C8A940682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4057650"/>
            <a:ext cx="2476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$4,500–$9,000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3648E112-CC99-4DB2-8B30-4B5D60E485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29700" y="4057650"/>
            <a:ext cx="2476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$5,000–$10,000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DC02D3F4-6703-488D-9254-1E62BACF7B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381500"/>
            <a:ext cx="111252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9630AD77-F851-414F-96AE-1CCFDDB2BD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524375"/>
            <a:ext cx="2286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Activities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5EC5D633-79AA-4476-94D9-17C9460359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67100" y="4514850"/>
            <a:ext cx="2476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$600–$1,800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679EDACF-F4DB-4A18-941D-6D5DAD0B1E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4514850"/>
            <a:ext cx="2476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$700–$2,000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8CA624DD-9000-4806-9A24-218170054C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29700" y="4514850"/>
            <a:ext cx="2476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$800–$2,500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68D16C41-8669-43DD-8CE9-F0506F5F7B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838700"/>
            <a:ext cx="111252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FEADE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1E312870-D257-4C2B-8F1D-D59D598129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981575"/>
            <a:ext cx="2286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Contingency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A2DE7A1F-88FF-413C-A987-E4BFE42F2A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67100" y="4972050"/>
            <a:ext cx="2476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$3,500–$7,000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01658A6F-4125-4EAB-B6EE-A482A43176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4972050"/>
            <a:ext cx="2476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$3,700–$7,200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2329A651-8E11-41B3-89C5-12CF883FB7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29700" y="4972050"/>
            <a:ext cx="2476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$3,900–$8,000</a:t>
            </a:r>
          </a:p>
        </p:txBody>
      </p:sp>
      <p:sp>
        <p:nvSpPr>
          <p:cNvPr id="41" name="">
            <a:extLst xmlns:a="http://schemas.openxmlformats.org/drawingml/2006/main">
              <a:ext uri="{FF2B5EF4-FFF2-40B4-BE49-F238E27FC236}">
                <a16:creationId xmlns:a16="http://schemas.microsoft.com/office/drawing/2014/main" id="{5C150BF4-F704-41AC-B70D-7B2CEE3B9E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295900"/>
            <a:ext cx="11125200" cy="609600"/>
          </a:xfrm>
          <a:prstGeom xmlns:a="http://schemas.openxmlformats.org/drawingml/2006/main" prst="roundRect">
            <a:avLst>
              <a:gd name="adj" fmla="val 6250"/>
            </a:avLst>
          </a:prstGeom>
          <a:solidFill xmlns:a="http://schemas.openxmlformats.org/drawingml/2006/main">
            <a:srgbClr val="102532"/>
          </a:solidFill>
          <a:ln xmlns:a="http://schemas.openxmlformats.org/drawingml/2006/main" w="9525">
            <a:solidFill>
              <a:srgbClr val="102532"/>
            </a:solidFill>
            <a:prstDash val="solid"/>
          </a:ln>
        </p:spPr>
      </p:sp>
      <p:sp>
        <p:nvSpPr>
          <p:cNvPr id="42" name="">
            <a:extLst xmlns:a="http://schemas.openxmlformats.org/drawingml/2006/main">
              <a:ext uri="{FF2B5EF4-FFF2-40B4-BE49-F238E27FC236}">
                <a16:creationId xmlns:a16="http://schemas.microsoft.com/office/drawing/2014/main" id="{C73BC457-B55E-4262-9903-93D033D321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505450"/>
            <a:ext cx="2286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ESTIMATED TOTAL</a:t>
            </a:r>
          </a:p>
        </p:txBody>
      </p:sp>
      <p:sp>
        <p:nvSpPr>
          <p:cNvPr id="43" name="">
            <a:extLst xmlns:a="http://schemas.openxmlformats.org/drawingml/2006/main">
              <a:ext uri="{FF2B5EF4-FFF2-40B4-BE49-F238E27FC236}">
                <a16:creationId xmlns:a16="http://schemas.microsoft.com/office/drawing/2014/main" id="{06AA01D0-2B83-47F1-83D2-79B355305A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67100" y="5467350"/>
            <a:ext cx="2476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500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$38,000–$77,000</a:t>
            </a:r>
          </a:p>
        </p:txBody>
      </p:sp>
      <p:sp>
        <p:nvSpPr>
          <p:cNvPr id="44" name="">
            <a:extLst xmlns:a="http://schemas.openxmlformats.org/drawingml/2006/main">
              <a:ext uri="{FF2B5EF4-FFF2-40B4-BE49-F238E27FC236}">
                <a16:creationId xmlns:a16="http://schemas.microsoft.com/office/drawing/2014/main" id="{A9F8C2E4-4502-439A-A0F1-7237A80A21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48400" y="5467350"/>
            <a:ext cx="2476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F4F0E6"/>
                </a:solidFill>
                <a:latin typeface="Arial"/>
                <a:ea typeface="Arial"/>
                <a:cs typeface="Arial"/>
              </a:defRPr>
            </a:pPr>
            <a:r>
              <a:rPr sz="1500" b="1" i="0">
                <a:solidFill>
                  <a:srgbClr val="F4F0E6"/>
                </a:solidFill>
                <a:latin typeface="Arial"/>
                <a:ea typeface="Arial"/>
                <a:cs typeface="Arial"/>
              </a:rPr>
              <a:t>$41,000–$79,000</a:t>
            </a:r>
          </a:p>
        </p:txBody>
      </p:sp>
      <p:sp>
        <p:nvSpPr>
          <p:cNvPr id="45" name="">
            <a:extLst xmlns:a="http://schemas.openxmlformats.org/drawingml/2006/main">
              <a:ext uri="{FF2B5EF4-FFF2-40B4-BE49-F238E27FC236}">
                <a16:creationId xmlns:a16="http://schemas.microsoft.com/office/drawing/2014/main" id="{820D8818-3338-4DAD-B476-EF8C55F552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29700" y="5467350"/>
            <a:ext cx="2476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F4F0E6"/>
                </a:solidFill>
                <a:latin typeface="Arial"/>
                <a:ea typeface="Arial"/>
                <a:cs typeface="Arial"/>
              </a:defRPr>
            </a:pPr>
            <a:r>
              <a:rPr sz="1500" b="1" i="0">
                <a:solidFill>
                  <a:srgbClr val="F4F0E6"/>
                </a:solidFill>
                <a:latin typeface="Arial"/>
                <a:ea typeface="Arial"/>
                <a:cs typeface="Arial"/>
              </a:rPr>
              <a:t>$43,000–$88,000</a:t>
            </a:r>
          </a:p>
        </p:txBody>
      </p:sp>
      <p:sp>
        <p:nvSpPr>
          <p:cNvPr id="46" name="">
            <a:extLst xmlns:a="http://schemas.openxmlformats.org/drawingml/2006/main">
              <a:ext uri="{FF2B5EF4-FFF2-40B4-BE49-F238E27FC236}">
                <a16:creationId xmlns:a16="http://schemas.microsoft.com/office/drawing/2014/main" id="{EB96EB31-B5C2-4CDC-9BA3-3C3192F22A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096000"/>
            <a:ext cx="100012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Includes a 10% contingency. Excludes inbound private charter, shopping, insurance and discretionary gratuities. Planning FX: €1 = US$1.14.</a:t>
            </a:r>
          </a:p>
        </p:txBody>
      </p:sp>
      <p:sp>
        <p:nvSpPr>
          <p:cNvPr id="47" name="">
            <a:extLst xmlns:a="http://schemas.openxmlformats.org/drawingml/2006/main">
              <a:ext uri="{FF2B5EF4-FFF2-40B4-BE49-F238E27FC236}">
                <a16:creationId xmlns:a16="http://schemas.microsoft.com/office/drawing/2014/main" id="{CAD5F8DA-0619-46EB-956A-07A8F5C77E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05750" y="6438900"/>
            <a:ext cx="37528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68757C"/>
                </a:solidFill>
                <a:latin typeface="Arial"/>
                <a:ea typeface="Arial"/>
                <a:cs typeface="Arial"/>
                <a:hlinkClick xmlns:r="http://schemas.openxmlformats.org/officeDocument/2006/relationships" r:id="R745dd83df7b54aa6"/>
              </a:rPr>
              <a:t>SOURCE  ECB reference rate + shared trip cost model ↗</a:t>
            </a:r>
          </a:p>
        </p:txBody>
      </p:sp>
    </p:spTree>
    <p:extLst>
      <p:ext uri="{BB962C8B-B14F-4D97-AF65-F5344CB8AC3E}">
        <p14:creationId xmlns:p14="http://schemas.microsoft.com/office/powerpoint/2010/main" val="631841935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F4F0E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CB6050C1-B00B-40BE-88E6-47D10B3441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66700"/>
            <a:ext cx="3048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VENICE + BEYOND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A03CC22-0869-457C-8DD9-467D555B49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48700" y="266700"/>
            <a:ext cx="30099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16  /  Flights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9A9D349C-2B6D-48E0-AE24-45D0769973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1435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D1C4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FCA132C-CD01-4B24-B626-10B5CFA30E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42950"/>
            <a:ext cx="97155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Zürich wins the premium-cabin exit.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DC58AC4-2945-4610-956A-A9B3C3B049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287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JFK/EWR is the explicit default assumption. Prices below are indicative metasearch snapshots for three purchased seats—not airline-held fares.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CD3DC62-7AFE-4C69-A041-BE0EC4F7F3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171700"/>
            <a:ext cx="11125200" cy="647700"/>
          </a:xfrm>
          <a:prstGeom xmlns:a="http://schemas.openxmlformats.org/drawingml/2006/main" prst="roundRect">
            <a:avLst>
              <a:gd name="adj" fmla="val 7353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0D4E270-A40B-4639-A778-CE27040528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314575"/>
            <a:ext cx="18097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SWISS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FB87404-7558-40AE-81AD-BBCF1F28AC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47950" y="2314575"/>
            <a:ext cx="209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Zürich → New York JFK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6D835A1-9AA6-49A5-8FC5-588CDAA794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95850" y="2314575"/>
            <a:ext cx="2381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0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10:00 AM → 12:50 PM on Fri 14 Aug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ACEE1FA-D7EA-4764-909A-BA058E8885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2314575"/>
            <a:ext cx="1238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8h50 nonstop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838B12F2-0429-42B8-B55E-E922A1E18B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58250" y="2314575"/>
            <a:ext cx="25717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98958"/>
          </a:bodyPr>
          <a:lstStyle xmlns:a="http://schemas.openxmlformats.org/drawingml/2006/main"/>
          <a:p xmlns:a="http://schemas.openxmlformats.org/drawingml/2006/main">
            <a:pPr algn="r">
              <a:defRPr sz="1200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US$16,675 indicative total for 3 business seats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3702819-F8F3-4AAF-8B7A-905B321DB7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971800"/>
            <a:ext cx="11125200" cy="647700"/>
          </a:xfrm>
          <a:prstGeom xmlns:a="http://schemas.openxmlformats.org/drawingml/2006/main" prst="roundRect">
            <a:avLst>
              <a:gd name="adj" fmla="val 7353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E6534416-0872-4405-B400-CDD5F31E1C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114675"/>
            <a:ext cx="18097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United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8491A2BB-AF63-4A10-A4DD-FA1C8AC67B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47950" y="3114675"/>
            <a:ext cx="209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Zürich → Newark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7C4ECC7A-E718-4A0F-B03D-FE65CD4409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95850" y="3114675"/>
            <a:ext cx="2381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0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10:10 AM → 1:30 PM on Fri 14 Aug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07660DD-A1B9-4A5A-B70E-1C063FEAA6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3114675"/>
            <a:ext cx="1238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9h20 nonstop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308B74BD-9E1D-4CE1-981F-210EDF6EDA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58250" y="3114675"/>
            <a:ext cx="25717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98958"/>
          </a:bodyPr>
          <a:lstStyle xmlns:a="http://schemas.openxmlformats.org/drawingml/2006/main"/>
          <a:p xmlns:a="http://schemas.openxmlformats.org/drawingml/2006/main">
            <a:pPr algn="r">
              <a:defRPr sz="1200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US$16,675 indicative total for 3 Polaris seats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2C42D0CE-1D82-4DB5-9883-A298217B53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771900"/>
            <a:ext cx="11125200" cy="647700"/>
          </a:xfrm>
          <a:prstGeom xmlns:a="http://schemas.openxmlformats.org/drawingml/2006/main" prst="roundRect">
            <a:avLst>
              <a:gd name="adj" fmla="val 7353"/>
            </a:avLst>
          </a:prstGeom>
          <a:solidFill xmlns:a="http://schemas.openxmlformats.org/drawingml/2006/main">
            <a:srgbClr val="EFEADE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993736CF-909F-4F47-BBC3-7448120A55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914775"/>
            <a:ext cx="18097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LOT Polish Airlines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95A8BD3A-C348-4107-9D94-5FE962BDB1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47950" y="3914775"/>
            <a:ext cx="209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Zagreb → New York JFK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90755DCC-16CC-4353-8C21-40BB2B7189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95850" y="3914775"/>
            <a:ext cx="2381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0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12:50 PM → 8:20 PM via Warsaw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D26BCA74-D7A0-4515-8D5E-62C349FBE8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3914775"/>
            <a:ext cx="1238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84304"/>
          </a:bodyPr>
          <a:lstStyle xmlns:a="http://schemas.openxmlformats.org/drawingml/2006/main"/>
          <a:p xmlns:a="http://schemas.openxmlformats.org/drawingml/2006/main">
            <a:pPr algn="l">
              <a:defRPr sz="105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13h30 · 2h25 connection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A3D60C21-0799-4D4D-B5C5-921A6B87C6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58250" y="3914775"/>
            <a:ext cx="25717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98958"/>
          </a:bodyPr>
          <a:lstStyle xmlns:a="http://schemas.openxmlformats.org/drawingml/2006/main"/>
          <a:p xmlns:a="http://schemas.openxmlformats.org/drawingml/2006/main">
            <a:pPr algn="r">
              <a:defRPr sz="1200" b="1" i="0">
                <a:solidFill>
                  <a:srgbClr val="D8A65B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D8A65B"/>
                </a:solidFill>
                <a:latin typeface="Arial"/>
                <a:ea typeface="Arial"/>
                <a:cs typeface="Arial"/>
              </a:rPr>
              <a:t>US$7,512 indicative total for 3 business seats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D640ED38-CB6B-42AB-B135-5C749254B5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572000"/>
            <a:ext cx="11125200" cy="647700"/>
          </a:xfrm>
          <a:prstGeom xmlns:a="http://schemas.openxmlformats.org/drawingml/2006/main" prst="roundRect">
            <a:avLst>
              <a:gd name="adj" fmla="val 7353"/>
            </a:avLst>
          </a:prstGeom>
          <a:solidFill xmlns:a="http://schemas.openxmlformats.org/drawingml/2006/main">
            <a:srgbClr val="EFEADE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11B69338-3795-457B-8CF2-1912B6EF28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714875"/>
            <a:ext cx="18097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Turkish Airlines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2F131BDD-118F-41D3-AA9A-3A36C95A8E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47950" y="4714875"/>
            <a:ext cx="209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Zagreb → New York JFK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152C6BB8-7756-4258-A5CF-FDF11BC9A0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95850" y="4714875"/>
            <a:ext cx="2381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050" b="0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8:25 PM → 4:35 AM +1 via Istanbul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A90DA121-09E4-4777-A476-5397FE0579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0" y="4714875"/>
            <a:ext cx="1238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84304"/>
          </a:bodyPr>
          <a:lstStyle xmlns:a="http://schemas.openxmlformats.org/drawingml/2006/main"/>
          <a:p xmlns:a="http://schemas.openxmlformats.org/drawingml/2006/main">
            <a:pPr algn="l">
              <a:defRPr sz="105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14h10 · 1h25 connection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5035DEDA-2147-42A9-997D-E31702B650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58250" y="4714875"/>
            <a:ext cx="25717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98958"/>
          </a:bodyPr>
          <a:lstStyle xmlns:a="http://schemas.openxmlformats.org/drawingml/2006/main"/>
          <a:p xmlns:a="http://schemas.openxmlformats.org/drawingml/2006/main">
            <a:pPr algn="r">
              <a:defRPr sz="1200" b="1" i="0">
                <a:solidFill>
                  <a:srgbClr val="D8A65B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D8A65B"/>
                </a:solidFill>
                <a:latin typeface="Arial"/>
                <a:ea typeface="Arial"/>
                <a:cs typeface="Arial"/>
              </a:rPr>
              <a:t>US$11,124 indicative total for 3 business seats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FEC47B1B-0B55-44C3-B409-F72A94F7E7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676900"/>
            <a:ext cx="11125200" cy="43815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532"/>
          </a:solidFill>
          <a:ln xmlns:a="http://schemas.openxmlformats.org/drawingml/2006/main" w="9525">
            <a:solidFill>
              <a:srgbClr val="102532"/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33C54BFC-33A2-4375-9A3F-45A6180398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819775"/>
            <a:ext cx="1714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RECOMMENDATION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B2FDE3BF-D05C-478F-91B5-6A1FC6C112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71750" y="5781675"/>
            <a:ext cx="8763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 i="0">
                <a:solidFill>
                  <a:srgbClr val="F4F0E6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F4F0E6"/>
                </a:solidFill>
                <a:latin typeface="Arial"/>
                <a:ea typeface="Arial"/>
                <a:cs typeface="Arial"/>
              </a:rPr>
              <a:t>Buy the toddler a seat; request a direct lap-infant quote only as a price comparator.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C6A1BE55-5C2A-4E08-B13B-B14A56D33D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457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68757C"/>
                </a:solidFill>
                <a:latin typeface="Arial"/>
                <a:ea typeface="Arial"/>
                <a:cs typeface="Arial"/>
                <a:hlinkClick xmlns:r="http://schemas.openxmlformats.org/officeDocument/2006/relationships" r:id="Rd97dc4722e6a4fef"/>
              </a:rPr>
              <a:t>SOURCE  Airline-direct booking portals + indicative schedule search ↗</a:t>
            </a:r>
          </a:p>
        </p:txBody>
      </p:sp>
    </p:spTree>
    <p:extLst>
      <p:ext uri="{BB962C8B-B14F-4D97-AF65-F5344CB8AC3E}">
        <p14:creationId xmlns:p14="http://schemas.microsoft.com/office/powerpoint/2010/main" val="138428211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102532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E68A3A7C-4BF2-427F-9832-5335683EA4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66700"/>
            <a:ext cx="3048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VENICE + BEYOND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C5A0AA8-A8BB-4230-9165-5CD6489CB1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48700" y="266700"/>
            <a:ext cx="30099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F4F0E6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F4F0E6"/>
                </a:solidFill>
                <a:latin typeface="Arial"/>
                <a:ea typeface="Arial"/>
                <a:cs typeface="Arial"/>
              </a:rPr>
              <a:t>17  /  Recommendation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BFE74142-656E-46E2-960A-DBEAA573F9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1435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5505D"/>
          </a:solidFill>
          <a:ln xmlns:a="http://schemas.openxmlformats.org/drawingml/2006/main" w="9525">
            <a:solidFill>
              <a:srgbClr val="35505D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03156C9-81F9-40CB-ABC9-513AEA0F36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933450"/>
            <a:ext cx="7239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3225" b="1" i="0">
                <a:solidFill>
                  <a:srgbClr val="F4F0E6"/>
                </a:solidFill>
                <a:latin typeface="Georgia"/>
                <a:ea typeface="Georgia"/>
                <a:cs typeface="Georgia"/>
              </a:defRPr>
            </a:pPr>
            <a:r>
              <a:rPr sz="3225" b="1" i="0">
                <a:solidFill>
                  <a:srgbClr val="F4F0E6"/>
                </a:solidFill>
                <a:latin typeface="Georgia"/>
                <a:ea typeface="Georgia"/>
                <a:cs typeface="Georgia"/>
              </a:rPr>
              <a:t>Book Slow Adriatic first.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68DAE35-EC3A-4010-A529-0C34F60810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733550"/>
            <a:ext cx="981075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425" b="0" i="0">
                <a:solidFill>
                  <a:srgbClr val="C7D2D7"/>
                </a:solidFill>
                <a:latin typeface="Arial"/>
                <a:ea typeface="Arial"/>
                <a:cs typeface="Arial"/>
              </a:defRPr>
            </a:pPr>
            <a:r>
              <a:rPr sz="1425" b="0" i="0">
                <a:solidFill>
                  <a:srgbClr val="C7D2D7"/>
                </a:solidFill>
                <a:latin typeface="Arial"/>
                <a:ea typeface="Arial"/>
                <a:cs typeface="Arial"/>
              </a:rPr>
              <a:t>It has the best ratio of distinction to recovery time. Keep the Island route as the emotional alternative; choose Alpine only if the Zürich nonstop matters most.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C3DD7EA-7B09-44A7-ABB8-89145BB2BC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800350"/>
            <a:ext cx="381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01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1EC5FF2-EAF0-4BBB-B6CA-F5E8C48B59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2800350"/>
            <a:ext cx="1047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TODAY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1FAB915-375A-4213-821D-8C10C4F057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28850" y="2800350"/>
            <a:ext cx="2571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F4F0E6"/>
                </a:solidFill>
                <a:latin typeface="Arial"/>
                <a:ea typeface="Arial"/>
                <a:cs typeface="Arial"/>
              </a:defRPr>
            </a:pPr>
            <a:r>
              <a:rPr sz="1500" b="1" i="0">
                <a:solidFill>
                  <a:srgbClr val="F4F0E6"/>
                </a:solidFill>
                <a:latin typeface="Arial"/>
                <a:ea typeface="Arial"/>
                <a:cs typeface="Arial"/>
              </a:rPr>
              <a:t>Hold Venice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C873375-8D2F-4900-9758-15CC58A8C5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48250" y="2800350"/>
            <a:ext cx="5524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 i="0">
                <a:solidFill>
                  <a:srgbClr val="C7D2D7"/>
                </a:solidFill>
                <a:latin typeface="Arial"/>
                <a:ea typeface="Arial"/>
                <a:cs typeface="Arial"/>
              </a:defRPr>
            </a:pPr>
            <a:r>
              <a:rPr sz="1125" b="0" i="0">
                <a:solidFill>
                  <a:srgbClr val="C7D2D7"/>
                </a:solidFill>
                <a:latin typeface="Arial"/>
                <a:ea typeface="Arial"/>
                <a:cs typeface="Arial"/>
              </a:rPr>
              <a:t>Cipriani vs Ca’ di Dio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A2B1456-1A0C-4D80-95A6-6B22616ECC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505200"/>
            <a:ext cx="381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02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A986D9C9-C61E-4543-BB54-A68D68C0DA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505200"/>
            <a:ext cx="1047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NEXT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79F0C23-3BE0-42F4-AE96-5A4E8FD61D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28850" y="3505200"/>
            <a:ext cx="2571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F4F0E6"/>
                </a:solidFill>
                <a:latin typeface="Arial"/>
                <a:ea typeface="Arial"/>
                <a:cs typeface="Arial"/>
              </a:defRPr>
            </a:pPr>
            <a:r>
              <a:rPr sz="1500" b="1" i="0">
                <a:solidFill>
                  <a:srgbClr val="F4F0E6"/>
                </a:solidFill>
                <a:latin typeface="Arial"/>
                <a:ea typeface="Arial"/>
                <a:cs typeface="Arial"/>
              </a:rPr>
              <a:t>Lock Hotel Lone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D36B9C9-6298-4FD7-A208-B9F34AA31D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48250" y="3505200"/>
            <a:ext cx="5524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 i="0">
                <a:solidFill>
                  <a:srgbClr val="C7D2D7"/>
                </a:solidFill>
                <a:latin typeface="Arial"/>
                <a:ea typeface="Arial"/>
                <a:cs typeface="Arial"/>
              </a:defRPr>
            </a:pPr>
            <a:r>
              <a:rPr sz="1125" b="0" i="0">
                <a:solidFill>
                  <a:srgbClr val="C7D2D7"/>
                </a:solidFill>
                <a:latin typeface="Arial"/>
                <a:ea typeface="Arial"/>
                <a:cs typeface="Arial"/>
              </a:rPr>
              <a:t>Only two Gallery Suites were visible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DC7C9519-309C-42A6-A189-D567A07A07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210050"/>
            <a:ext cx="381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ED303C4-8AEA-4F26-8550-B77E704D3F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210050"/>
            <a:ext cx="1047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THEN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35D35D5A-D189-4003-8D32-12F9D36891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28850" y="4210050"/>
            <a:ext cx="2571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F4F0E6"/>
                </a:solidFill>
                <a:latin typeface="Arial"/>
                <a:ea typeface="Arial"/>
                <a:cs typeface="Arial"/>
              </a:defRPr>
            </a:pPr>
            <a:r>
              <a:rPr sz="1500" b="1" i="0">
                <a:solidFill>
                  <a:srgbClr val="F4F0E6"/>
                </a:solidFill>
                <a:latin typeface="Arial"/>
                <a:ea typeface="Arial"/>
                <a:cs typeface="Arial"/>
              </a:rPr>
              <a:t>Drivers + child seat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27EA7891-F105-47AA-AEC4-54F420A034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48250" y="4210050"/>
            <a:ext cx="5524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 i="0">
                <a:solidFill>
                  <a:srgbClr val="C7D2D7"/>
                </a:solidFill>
                <a:latin typeface="Arial"/>
                <a:ea typeface="Arial"/>
                <a:cs typeface="Arial"/>
              </a:defRPr>
            </a:pPr>
            <a:r>
              <a:rPr sz="1125" b="0" i="0">
                <a:solidFill>
                  <a:srgbClr val="C7D2D7"/>
                </a:solidFill>
                <a:latin typeface="Arial"/>
                <a:ea typeface="Arial"/>
                <a:cs typeface="Arial"/>
              </a:rPr>
              <a:t>Get cross-border approval in writing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1BB37792-D88F-4EF5-BB34-675C59A63A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914900"/>
            <a:ext cx="381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04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737EA4B3-0BB8-4311-8F2D-614050BD2A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914900"/>
            <a:ext cx="10477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LAST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3F4D25D6-3314-4132-BA58-AB78DF4357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28850" y="4914900"/>
            <a:ext cx="2571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F4F0E6"/>
                </a:solidFill>
                <a:latin typeface="Arial"/>
                <a:ea typeface="Arial"/>
                <a:cs typeface="Arial"/>
              </a:defRPr>
            </a:pPr>
            <a:r>
              <a:rPr sz="1500" b="1" i="0">
                <a:solidFill>
                  <a:srgbClr val="F4F0E6"/>
                </a:solidFill>
                <a:latin typeface="Arial"/>
                <a:ea typeface="Arial"/>
                <a:cs typeface="Arial"/>
              </a:rPr>
              <a:t>Flights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BAAC3D44-39A5-4A59-84AD-935B864BE0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48250" y="4914900"/>
            <a:ext cx="5524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 i="0">
                <a:solidFill>
                  <a:srgbClr val="C7D2D7"/>
                </a:solidFill>
                <a:latin typeface="Arial"/>
                <a:ea typeface="Arial"/>
                <a:cs typeface="Arial"/>
              </a:defRPr>
            </a:pPr>
            <a:r>
              <a:rPr sz="1125" b="0" i="0">
                <a:solidFill>
                  <a:srgbClr val="C7D2D7"/>
                </a:solidFill>
                <a:latin typeface="Arial"/>
                <a:ea typeface="Arial"/>
                <a:cs typeface="Arial"/>
              </a:rPr>
              <a:t>Reprice airline-direct for three seats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D82CAE62-66B7-4DAA-AC90-7AE6E5D525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905500"/>
            <a:ext cx="1619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URGENT GAPS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2A381E47-12B2-463C-A9F3-ABB03DCCF5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5829300"/>
            <a:ext cx="895350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 i="0">
                <a:solidFill>
                  <a:srgbClr val="C7D2D7"/>
                </a:solidFill>
                <a:latin typeface="Arial"/>
                <a:ea typeface="Arial"/>
                <a:cs typeface="Arial"/>
              </a:defRPr>
            </a:pPr>
            <a:r>
              <a:rPr sz="1050" b="0" i="0">
                <a:solidFill>
                  <a:srgbClr val="C7D2D7"/>
                </a:solidFill>
                <a:latin typeface="Arial"/>
                <a:ea typeface="Arial"/>
                <a:cs typeface="Arial"/>
              </a:rPr>
              <a:t>Bled luxury hotels, Lake Fuschl, and Lucerne resort residences did not surface three direct verified-live family layouts. The dossier keeps those shortfalls visible.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C5F22C20-D86C-412F-8140-916B09FDCD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86525"/>
            <a:ext cx="3429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a86ddf9db24b49aa"/>
              </a:rPr>
              <a:t>OPEN LOCAL INTERACTIVE PLANNER ↗</a:t>
            </a:r>
          </a:p>
        </p:txBody>
      </p:sp>
    </p:spTree>
    <p:extLst>
      <p:ext uri="{BB962C8B-B14F-4D97-AF65-F5344CB8AC3E}">
        <p14:creationId xmlns:p14="http://schemas.microsoft.com/office/powerpoint/2010/main" val="430837584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F4F0E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E6911871-F1A7-4AD2-9459-031A8492E3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66700"/>
            <a:ext cx="3048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VENICE + BEYOND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B332067-E5CE-419C-B37B-12F40F41C0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48700" y="266700"/>
            <a:ext cx="30099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02  /  Route comparison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EB1F62C-BF4E-4761-9306-41238D89A7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1435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D1C4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929CCEE-0AAB-426A-8F81-17E3D6A7B7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42950"/>
            <a:ext cx="97155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The decision is about friction.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501D538-98CA-4657-8D85-48F4A0D48C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287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Every option totals 21 nights. The difference is how much transfer risk and inventory uncertainty you are willing to carry.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303D11A-3F9F-4908-BCE5-F4F2B3BE2F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209800"/>
            <a:ext cx="11125200" cy="1028700"/>
          </a:xfrm>
          <a:prstGeom xmlns:a="http://schemas.openxmlformats.org/drawingml/2006/main" prst="roundRect">
            <a:avLst>
              <a:gd name="adj" fmla="val 7407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3ED678B-EA33-48BA-92A5-9419990E0B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438400"/>
            <a:ext cx="5143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27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01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1AE1021-9219-4E72-9CEA-86CB6F6D89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2381250"/>
            <a:ext cx="24765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8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8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Slow Adriatic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75529E0-E3D0-4DBC-878A-6031BE95F0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2733675"/>
            <a:ext cx="2762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Best overall with a toddler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D355A6E-974E-453E-9943-3CE86466C3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2381250"/>
            <a:ext cx="5810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125" b="0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Venice  →  Lake Bled  →  Istria  →  Opatija Riviera  →  Zagreb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93342814-D131-493C-97B0-6CC17388C8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91750" y="2400300"/>
            <a:ext cx="1238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27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27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3h45 max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D1B1B9DF-53FA-4EF5-81D0-7679D3ED0A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2724150"/>
            <a:ext cx="6905625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Fewest difficult transfers, one seven-night residence and an airport-safe finish.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E957ADCE-7A8C-4931-96B3-BAC305ABF3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448050"/>
            <a:ext cx="11125200" cy="1028700"/>
          </a:xfrm>
          <a:prstGeom xmlns:a="http://schemas.openxmlformats.org/drawingml/2006/main" prst="roundRect">
            <a:avLst>
              <a:gd name="adj" fmla="val 7407"/>
            </a:avLst>
          </a:prstGeom>
          <a:solidFill xmlns:a="http://schemas.openxmlformats.org/drawingml/2006/main">
            <a:srgbClr val="EFEADE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80F8F74-8B57-4E60-ACD7-892750D08B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676650"/>
            <a:ext cx="5143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1275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02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B81DD259-7516-449D-AB93-8F687E7028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3619500"/>
            <a:ext cx="24765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8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8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Island Grand Tour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9979808-7A1A-4096-ADDA-946F220649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3971925"/>
            <a:ext cx="2762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Most distinctive; two ferry days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0C7C29E0-FFAB-4745-892D-DE5CEEFFE0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3619500"/>
            <a:ext cx="5810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125" b="0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Venice  →  Lake Bled  →  Rovinj  →  Mali Lošinj  →  Opatija Riviera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077290A6-8C48-4F35-8FDB-D21941AC56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91750" y="3638550"/>
            <a:ext cx="1238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275" b="1" i="0">
                <a:solidFill>
                  <a:srgbClr val="D8A65B"/>
                </a:solidFill>
                <a:latin typeface="Arial"/>
                <a:ea typeface="Arial"/>
                <a:cs typeface="Arial"/>
              </a:defRPr>
            </a:pPr>
            <a:r>
              <a:rPr sz="1275" b="1" i="0">
                <a:solidFill>
                  <a:srgbClr val="D8A65B"/>
                </a:solidFill>
                <a:latin typeface="Arial"/>
                <a:ea typeface="Arial"/>
                <a:cs typeface="Arial"/>
              </a:rPr>
              <a:t>5h amber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7C05D21-61D3-4E0A-AA1F-41FFB9486C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3962400"/>
            <a:ext cx="6905625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Čikat Bay, standout coastal resorts and a trip that feels unlike another Italy holiday.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32815A1F-E912-4975-9FAE-E228D12F9E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686300"/>
            <a:ext cx="11125200" cy="1028700"/>
          </a:xfrm>
          <a:prstGeom xmlns:a="http://schemas.openxmlformats.org/drawingml/2006/main" prst="roundRect">
            <a:avLst>
              <a:gd name="adj" fmla="val 7407"/>
            </a:avLst>
          </a:prstGeom>
          <a:solidFill xmlns:a="http://schemas.openxmlformats.org/drawingml/2006/main">
            <a:srgbClr val="EFEADE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BE34F063-2394-4F50-997F-0A257522C5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914900"/>
            <a:ext cx="5143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7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1275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03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F2B9CD2A-86B0-478C-A662-8BC2E2F781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4857750"/>
            <a:ext cx="24765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8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8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Alpine Lakes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49397831-3A0C-4C93-8B5C-186111DB6D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5210175"/>
            <a:ext cx="2762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Best premium-cabin exit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B1D81FA1-A0A2-45F9-9C17-0D33ADD5B3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4857750"/>
            <a:ext cx="5810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0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125" b="0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Venice  →  Lake Bled  →  Lake Fuschl  →  Lech am Arlberg  →  Lake Lucerne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3144E234-CF8E-4BE6-9752-5DEBA9B107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91750" y="4876800"/>
            <a:ext cx="1238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27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27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4h50 max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BD419C34-E650-4316-8928-D9E680E54C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5200650"/>
            <a:ext cx="6905625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Cooler weather, dramatic scenery and a simple Zürich departure.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44D576D5-784F-4567-A0EA-8BA0E88720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457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68757C"/>
                </a:solidFill>
                <a:latin typeface="Arial"/>
                <a:ea typeface="Arial"/>
                <a:cs typeface="Arial"/>
                <a:hlinkClick xmlns:r="http://schemas.openxmlformats.org/officeDocument/2006/relationships" r:id="Rc728856037e14f0e"/>
              </a:rPr>
              <a:t>SOURCE  Shared itinerary dataset ↗</a:t>
            </a:r>
          </a:p>
        </p:txBody>
      </p:sp>
    </p:spTree>
    <p:extLst>
      <p:ext uri="{BB962C8B-B14F-4D97-AF65-F5344CB8AC3E}">
        <p14:creationId xmlns:p14="http://schemas.microsoft.com/office/powerpoint/2010/main" val="1543598666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F4F0E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84A45327-01B6-4BB9-A03F-FC5F09F439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66700"/>
            <a:ext cx="3048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VENICE + BEYOND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D241610-2509-407D-932B-8CA90AC0AE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48700" y="266700"/>
            <a:ext cx="30099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03  /  Common Venice arrival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78FBC95-01D5-4BD9-9791-0D0D4560BC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1435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D1C4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CCCC4C0-C715-4A0D-A005-2CDD3F7341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42950"/>
            <a:ext cx="97155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Private arrival: dock-to-door, not curb-to-door.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2563ED6-1DCD-4C7D-8DFD-142A377401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287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VCE General Aviation is the clean primary. Treviso is a land transfer plus a separate water-taxi handoff.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56F25891-9FDE-4BD1-9608-5A57E1A223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171700"/>
            <a:ext cx="5143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01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DC49E13-124C-4572-BD3E-2911C6170F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2171700"/>
            <a:ext cx="2952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VCE GENERAL AVIATION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FC246FF-C270-4D55-B7C4-865F993726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476500"/>
            <a:ext cx="5295900" cy="2667000"/>
          </a:xfrm>
          <a:prstGeom xmlns:a="http://schemas.openxmlformats.org/drawingml/2006/main" prst="roundRect">
            <a:avLst>
              <a:gd name="adj" fmla="val 2857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7F37608-A98A-4CC6-8496-8B43325C18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2724150"/>
            <a:ext cx="3429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10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210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VCE → hotel dock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0CDB77E-A9C2-421E-8043-1B1825D01E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81500" y="2724150"/>
            <a:ext cx="1143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650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650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30–50 min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9232C45C-07A4-463B-B4B7-01D25760E0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286125"/>
            <a:ext cx="4667250" cy="1428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marL="20" indent="-12" algn="l">
              <a:spcAft>
                <a:spcPts val="8"/>
              </a:spcAft>
              <a:buChar char="•"/>
              <a:defRPr sz="1275" b="0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75" b="0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Prebook meet-and-greet at the FBO water dock.</a:t>
            </a:r>
          </a:p>
          <a:p xmlns:a="http://schemas.openxmlformats.org/drawingml/2006/main">
            <a:pPr marL="20" indent="-12" algn="l">
              <a:spcAft>
                <a:spcPts val="8"/>
              </a:spcAft>
              <a:buChar char="•"/>
              <a:defRPr sz="1275" b="0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75" b="0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Private launch handles luggage once; confirm the hotel dock is usable at arrival tide.</a:t>
            </a:r>
          </a:p>
          <a:p xmlns:a="http://schemas.openxmlformats.org/drawingml/2006/main">
            <a:pPr marL="20" indent="-12" algn="l">
              <a:spcAft>
                <a:spcPts val="8"/>
              </a:spcAft>
              <a:buChar char="•"/>
              <a:defRPr sz="1275" b="0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75" b="0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Cipriani is easiest by boat; Ca’ di Dio has the best Biennale walkability.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3102BFFB-69DB-42C0-A56A-0B03744EEE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4857750"/>
            <a:ext cx="3619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68757C"/>
                </a:solidFill>
                <a:latin typeface="Arial"/>
                <a:ea typeface="Arial"/>
                <a:cs typeface="Arial"/>
                <a:hlinkClick xmlns:r="http://schemas.openxmlformats.org/officeDocument/2006/relationships" r:id="Rb09bd62ad4b14f8e"/>
              </a:rPr>
              <a:t>SOURCE  VCE General Aviation ↗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F7A2D81A-9F37-4DC3-B9D8-BC0F8714FF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57900" y="2171700"/>
            <a:ext cx="5143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02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73AE18D-3B12-460C-B5FA-3A2025CB0B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48450" y="2171700"/>
            <a:ext cx="2952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TREVISO CONTINGENCY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C7680FDA-E56D-414C-B769-73F824A07C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57900" y="2476500"/>
            <a:ext cx="5600700" cy="2667000"/>
          </a:xfrm>
          <a:prstGeom xmlns:a="http://schemas.openxmlformats.org/drawingml/2006/main" prst="roundRect">
            <a:avLst>
              <a:gd name="adj" fmla="val 2857"/>
            </a:avLst>
          </a:prstGeom>
          <a:solidFill xmlns:a="http://schemas.openxmlformats.org/drawingml/2006/main">
            <a:srgbClr val="EFEADE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4E9D433F-6244-4C33-93DE-9FAEF548DB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2724150"/>
            <a:ext cx="36195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10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210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TSF → road → water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35A3ED44-7ABE-44C5-B59B-6454AD8A6C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01250" y="2724150"/>
            <a:ext cx="1381125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650" b="1" i="0">
                <a:solidFill>
                  <a:srgbClr val="D8A65B"/>
                </a:solidFill>
                <a:latin typeface="Arial"/>
                <a:ea typeface="Arial"/>
                <a:cs typeface="Arial"/>
              </a:defRPr>
            </a:pPr>
            <a:r>
              <a:rPr sz="1650" b="1" i="0">
                <a:solidFill>
                  <a:srgbClr val="D8A65B"/>
                </a:solidFill>
                <a:latin typeface="Arial"/>
                <a:ea typeface="Arial"/>
                <a:cs typeface="Arial"/>
              </a:rPr>
              <a:t>60–100 min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81E57394-0875-4D62-B62A-4DA99AB14E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3286125"/>
            <a:ext cx="4953000" cy="1428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marL="20" indent="-12" algn="l">
              <a:spcAft>
                <a:spcPts val="8"/>
              </a:spcAft>
              <a:buChar char="•"/>
              <a:defRPr sz="1275" b="0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75" b="0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45–70 min car to Piazzale Roma or Tronchetto.</a:t>
            </a:r>
          </a:p>
          <a:p xmlns:a="http://schemas.openxmlformats.org/drawingml/2006/main">
            <a:pPr marL="20" indent="-12" algn="l">
              <a:spcAft>
                <a:spcPts val="8"/>
              </a:spcAft>
              <a:buChar char="•"/>
              <a:defRPr sz="1275" b="0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75" b="0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Then 15–30 min private water taxi; no direct boat from TSF.</a:t>
            </a:r>
          </a:p>
          <a:p xmlns:a="http://schemas.openxmlformats.org/drawingml/2006/main">
            <a:pPr marL="20" indent="-12" algn="l">
              <a:spcAft>
                <a:spcPts val="8"/>
              </a:spcAft>
              <a:buChar char="•"/>
              <a:defRPr sz="1275" b="0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75" b="0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ATVO coach is cheaper but adds fixed stops and a luggage transfer.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B2E43AB-0A1D-4BE6-A184-62C05218AB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24600" y="4857750"/>
            <a:ext cx="4095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68757C"/>
                </a:solidFill>
                <a:latin typeface="Arial"/>
                <a:ea typeface="Arial"/>
                <a:cs typeface="Arial"/>
                <a:hlinkClick xmlns:r="http://schemas.openxmlformats.org/officeDocument/2006/relationships" r:id="Rfce61d75e8f1450f"/>
              </a:rPr>
              <a:t>SOURCE  Official TSF transport ↗</a:t>
            </a:r>
          </a:p>
        </p:txBody>
      </p:sp>
    </p:spTree>
    <p:extLst>
      <p:ext uri="{BB962C8B-B14F-4D97-AF65-F5344CB8AC3E}">
        <p14:creationId xmlns:p14="http://schemas.microsoft.com/office/powerpoint/2010/main" val="800382827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F4F0E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611AA8C5-20B6-4FE4-879F-2E8F59FE31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66700"/>
            <a:ext cx="3048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VENICE + BEYOND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F62CC89-5B89-4506-B58D-A3A48E065B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48700" y="266700"/>
            <a:ext cx="30099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04  /  Venice hotels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25C9A13C-741B-4AD2-BF64-5EC533154F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1435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D1C4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F9A7B43-D9EE-486F-956A-99402A18C0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42950"/>
            <a:ext cx="97155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Three live suites; three very different trips.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4954071-BD88-445C-9519-CC53AED3D5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287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Direct engines showed the exact dates, room and full party on 15 July. Crib placement still needs written confirmation.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0B5E56E-BC6F-491F-9C98-CE386A24A1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171700"/>
            <a:ext cx="3467100" cy="3638550"/>
          </a:xfrm>
          <a:prstGeom xmlns:a="http://schemas.openxmlformats.org/drawingml/2006/main" prst="roundRect">
            <a:avLst>
              <a:gd name="adj" fmla="val 2198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e8993f3ab5d40ac"/>
          <a:srcRect xmlns:a="http://schemas.openxmlformats.org/drawingml/2006/main" l="0" t="5895" r="0" b="5895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33400" y="2171700"/>
            <a:ext cx="3467100" cy="1352550"/>
          </a:xfrm>
          <a:prstGeom xmlns:a="http://schemas.openxmlformats.org/drawingml/2006/main" prst="rect">
            <a:avLst/>
          </a:prstGeom>
        </p:spPr>
      </p:pic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739D1F2-2CC2-4D68-AFC8-7FC3BB720A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3695700"/>
            <a:ext cx="31242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98912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150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Hotel Cipriani, a Belmond Hotel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CC93FBC-8CEA-4865-804E-A8B88DCB24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4171950"/>
            <a:ext cx="3124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St Mark's View Suite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23AD5AF-D6F8-42BF-AB13-0A6E21CF82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4552950"/>
            <a:ext cx="95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12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61–74 m²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3BF66540-9C54-4535-A8FE-48943F45EA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4552950"/>
            <a:ext cx="2133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125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125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€18,220.42 / 4 nights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26A6B0F-F3FC-4C89-A1BF-181B1BC7E5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4933950"/>
            <a:ext cx="31242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Full stay + tax after 4 PM local, 10 July; effectively non-refundable now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7662B13-4286-4739-B906-64C67D51A9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5514975"/>
            <a:ext cx="209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7587905832a34394"/>
              </a:rPr>
              <a:t>CHECK LIVE RATE ↗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84AC537-0DF3-47CB-BC17-501FDD2D85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2171700"/>
            <a:ext cx="3467100" cy="3638550"/>
          </a:xfrm>
          <a:prstGeom xmlns:a="http://schemas.openxmlformats.org/drawingml/2006/main" prst="roundRect">
            <a:avLst>
              <a:gd name="adj" fmla="val 2198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pic>
        <p:nvPicPr>
          <p:cNvPr id="4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e6b1862257e40f2"/>
          <a:srcRect xmlns:a="http://schemas.openxmlformats.org/drawingml/2006/main" l="0" t="20742" r="0" b="20742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248150" y="2171700"/>
            <a:ext cx="3467100" cy="1352550"/>
          </a:xfrm>
          <a:prstGeom xmlns:a="http://schemas.openxmlformats.org/drawingml/2006/main" prst="rect">
            <a:avLst/>
          </a:prstGeom>
        </p:spPr>
      </p:pic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BC55B69D-4BE9-4274-95C9-F931234818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3695700"/>
            <a:ext cx="31242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150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Ca’ di Dio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2E7497AB-5822-470D-83C5-995A7F1ACA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4171950"/>
            <a:ext cx="3124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Suite Laguna View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BBF2A266-02A6-4ADD-9F71-B00D0DAC28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4552950"/>
            <a:ext cx="95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12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41 m²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2E302883-4AD8-4917-BF87-F058704FF6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10200" y="4552950"/>
            <a:ext cx="2133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125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125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€5,428.10 / 4 nights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E3354170-5C36-4E1D-8362-1F9B180FA6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4933950"/>
            <a:ext cx="31242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Cancel by 2 PM local, 22 July; then 100% of stay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61905BEC-33C4-4452-8814-88E0F30CEB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5514975"/>
            <a:ext cx="209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fe10ad8f159441e3"/>
              </a:rPr>
              <a:t>CHECK LIVE RATE ↗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1DD5C93E-64F4-47B7-A746-E3A90AE6E6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62900" y="2171700"/>
            <a:ext cx="3467100" cy="3638550"/>
          </a:xfrm>
          <a:prstGeom xmlns:a="http://schemas.openxmlformats.org/drawingml/2006/main" prst="roundRect">
            <a:avLst>
              <a:gd name="adj" fmla="val 2198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pic>
        <p:nvPicPr>
          <p:cNvPr id="5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3f637e92f124f50"/>
          <a:srcRect xmlns:a="http://schemas.openxmlformats.org/drawingml/2006/main" l="0" t="15329" r="0" b="15329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962900" y="2171700"/>
            <a:ext cx="3467100" cy="1352550"/>
          </a:xfrm>
          <a:prstGeom xmlns:a="http://schemas.openxmlformats.org/drawingml/2006/main" prst="rect">
            <a:avLst/>
          </a:prstGeom>
        </p:spPr>
      </p:pic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6D384E45-41E6-4C27-A959-3453586E46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3695700"/>
            <a:ext cx="31242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150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The St. Regis Venice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9F889D01-5677-4B40-8136-5525DA2F29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4171950"/>
            <a:ext cx="31242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St. Regis Suite, one bedroom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E65E03DA-E78E-480D-8D76-C4EC81722B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4552950"/>
            <a:ext cx="95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66667"/>
          </a:bodyPr>
          <a:lstStyle xmlns:a="http://schemas.openxmlformats.org/drawingml/2006/main"/>
          <a:p xmlns:a="http://schemas.openxmlformats.org/drawingml/2006/main">
            <a:pPr algn="l">
              <a:defRPr sz="112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12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Not published reliably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4F829313-1E0D-42A8-8105-B765A1C0DB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24950" y="4552950"/>
            <a:ext cx="2133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1125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125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€11,222 / 4 nights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2EAC2E87-DAFA-472F-92E2-505BB44F2B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4933950"/>
            <a:ext cx="31242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Free through 21 July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4B0A0D7F-856C-4386-B474-93F5832E50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5514975"/>
            <a:ext cx="2095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e34de6423f564740"/>
              </a:rPr>
              <a:t>CHECK LIVE RATE ↗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EFE3A632-1E38-4FA9-956A-1775E49D50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457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68757C"/>
                </a:solidFill>
                <a:latin typeface="Arial"/>
                <a:ea typeface="Arial"/>
                <a:cs typeface="Arial"/>
                <a:hlinkClick xmlns:r="http://schemas.openxmlformats.org/officeDocument/2006/relationships" r:id="R15a8f4c7a83240da"/>
              </a:rPr>
              <a:t>SOURCE  Direct property booking engines ↗</a:t>
            </a:r>
          </a:p>
        </p:txBody>
      </p:sp>
    </p:spTree>
    <p:extLst>
      <p:ext uri="{BB962C8B-B14F-4D97-AF65-F5344CB8AC3E}">
        <p14:creationId xmlns:p14="http://schemas.microsoft.com/office/powerpoint/2010/main" val="1871441463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F4F0E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612B2C0-88A7-4F23-A0F7-802EF8BE84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66700"/>
            <a:ext cx="3048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VENICE + BEYOND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8C142C2-E309-4107-A5EB-F0D1623CE2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48700" y="266700"/>
            <a:ext cx="30099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05  /  Biennale plan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7C3EBFB-3689-4C19-AF19-E59699F87C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1435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D1C4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AC659AF-23A5-4249-A411-AAABB8FCA9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42950"/>
            <a:ext cx="97155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Buy flexibility, then build around naps.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5CE3704-11FA-4196-A13C-4E3639D09D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287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The €50 weekly ticket is the right tool: re-entry matters more than the €20 saving on the ordinary ticket.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53DC34C-B32D-4A8B-9BC2-E4BA6752B8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152650"/>
            <a:ext cx="3390900" cy="3381375"/>
          </a:xfrm>
          <a:prstGeom xmlns:a="http://schemas.openxmlformats.org/drawingml/2006/main" prst="roundRect">
            <a:avLst>
              <a:gd name="adj" fmla="val 2254"/>
            </a:avLst>
          </a:prstGeom>
          <a:solidFill xmlns:a="http://schemas.openxmlformats.org/drawingml/2006/main">
            <a:srgbClr val="102532"/>
          </a:solidFill>
          <a:ln xmlns:a="http://schemas.openxmlformats.org/drawingml/2006/main" w="9525">
            <a:solidFill>
              <a:srgbClr val="102532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F3F76CC4-F353-4C59-8E1D-1BB24ADCC3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2438400"/>
            <a:ext cx="1714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WEEKLY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96C00ED-77FC-4740-BEEB-DD17C007D7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2838450"/>
            <a:ext cx="20955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4050" b="1" i="0">
                <a:solidFill>
                  <a:srgbClr val="F4F0E6"/>
                </a:solidFill>
                <a:latin typeface="Georgia"/>
                <a:ea typeface="Georgia"/>
                <a:cs typeface="Georgia"/>
              </a:defRPr>
            </a:pPr>
            <a:r>
              <a:rPr sz="4050" b="1" i="0">
                <a:solidFill>
                  <a:srgbClr val="F4F0E6"/>
                </a:solidFill>
                <a:latin typeface="Georgia"/>
                <a:ea typeface="Georgia"/>
                <a:cs typeface="Georgia"/>
              </a:rPr>
              <a:t>€50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5A9F6F9-622F-4F1F-A014-0D16A0BEEA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486150"/>
            <a:ext cx="1714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C7D2D7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C7D2D7"/>
                </a:solidFill>
                <a:latin typeface="Arial"/>
                <a:ea typeface="Arial"/>
                <a:cs typeface="Arial"/>
              </a:rPr>
              <a:t>per adult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D4C01E2-B5CF-4835-8581-BC949FB288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962400"/>
            <a:ext cx="2762250" cy="1238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marL="20" indent="-12" algn="l">
              <a:spcAft>
                <a:spcPts val="8"/>
              </a:spcAft>
              <a:buChar char="•"/>
              <a:defRPr sz="1200" b="0" i="0">
                <a:solidFill>
                  <a:srgbClr val="F4F0E6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F4F0E6"/>
                </a:solidFill>
                <a:latin typeface="Arial"/>
                <a:ea typeface="Arial"/>
                <a:cs typeface="Arial"/>
              </a:rPr>
              <a:t>Re-enter around naps</a:t>
            </a:r>
          </a:p>
          <a:p xmlns:a="http://schemas.openxmlformats.org/drawingml/2006/main">
            <a:pPr marL="20" indent="-12" algn="l">
              <a:spcAft>
                <a:spcPts val="8"/>
              </a:spcAft>
              <a:buChar char="•"/>
              <a:defRPr sz="1200" b="0" i="0">
                <a:solidFill>
                  <a:srgbClr val="F4F0E6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F4F0E6"/>
                </a:solidFill>
                <a:latin typeface="Arial"/>
                <a:ea typeface="Arial"/>
                <a:cs typeface="Arial"/>
              </a:rPr>
              <a:t>Child 0–6 digital ticket is free</a:t>
            </a:r>
          </a:p>
          <a:p xmlns:a="http://schemas.openxmlformats.org/drawingml/2006/main">
            <a:pPr marL="20" indent="-12" algn="l">
              <a:spcAft>
                <a:spcPts val="8"/>
              </a:spcAft>
              <a:buChar char="•"/>
              <a:defRPr sz="1200" b="0" i="0">
                <a:solidFill>
                  <a:srgbClr val="F4F0E6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F4F0E6"/>
                </a:solidFill>
                <a:latin typeface="Arial"/>
                <a:ea typeface="Arial"/>
                <a:cs typeface="Arial"/>
              </a:rPr>
              <a:t>Buy online; FAQ says no date slot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A3998100-A831-46A8-A70A-3D58393E45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2152650"/>
            <a:ext cx="7410450" cy="552450"/>
          </a:xfrm>
          <a:prstGeom xmlns:a="http://schemas.openxmlformats.org/drawingml/2006/main" prst="roundRect">
            <a:avLst>
              <a:gd name="adj" fmla="val 6897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5E39E91-3F43-436F-B98E-FF1B1EC603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2324100"/>
            <a:ext cx="90487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FRI 24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E053DD0C-E2E8-4945-BE25-647CC0AF93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0" y="2295525"/>
            <a:ext cx="37147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Arrival / recover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E386042D-0559-440C-8FFF-30FF05D034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0" y="2324100"/>
            <a:ext cx="16573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Keep light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1C9D4C6-8802-41D9-89D9-A4967966B2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2828925"/>
            <a:ext cx="7410450" cy="552450"/>
          </a:xfrm>
          <a:prstGeom xmlns:a="http://schemas.openxmlformats.org/drawingml/2006/main" prst="roundRect">
            <a:avLst>
              <a:gd name="adj" fmla="val 6897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B627E315-E7F0-4DE9-ACAE-B608546803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3000375"/>
            <a:ext cx="90487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SAT 25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0B94794C-A42D-4CD3-91FD-FAACEBA321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0" y="2971800"/>
            <a:ext cx="37147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Arsenale · 11:00–20:00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244EB2B4-CABC-445B-B8D1-EFE5DCA19A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0" y="3000375"/>
            <a:ext cx="16573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Arsenale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57EED9ED-0214-4FC9-BFF1-680378235A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3505200"/>
            <a:ext cx="7410450" cy="552450"/>
          </a:xfrm>
          <a:prstGeom xmlns:a="http://schemas.openxmlformats.org/drawingml/2006/main" prst="roundRect">
            <a:avLst>
              <a:gd name="adj" fmla="val 6897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F65A590B-1EBE-4DCF-976B-C381FEE780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3676650"/>
            <a:ext cx="90487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SUN 26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98F993CA-221D-4398-A6DC-6CD8BA0EBD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0" y="3648075"/>
            <a:ext cx="37147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Giardini · 11:00–19:00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30285A5B-1A77-4E71-B9B4-F3FF9F551B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0" y="3676650"/>
            <a:ext cx="16573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Giardini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53F8F798-BB38-48FC-8178-393F31DB5F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4181475"/>
            <a:ext cx="7410450" cy="552450"/>
          </a:xfrm>
          <a:prstGeom xmlns:a="http://schemas.openxmlformats.org/drawingml/2006/main" prst="roundRect">
            <a:avLst>
              <a:gd name="adj" fmla="val 6897"/>
            </a:avLst>
          </a:prstGeom>
          <a:solidFill xmlns:a="http://schemas.openxmlformats.org/drawingml/2006/main">
            <a:srgbClr val="EFEADE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AE845D05-7550-4185-90A3-18D6F8FB91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4352925"/>
            <a:ext cx="90487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B96C62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B96C62"/>
                </a:solidFill>
                <a:latin typeface="Arial"/>
                <a:ea typeface="Arial"/>
                <a:cs typeface="Arial"/>
              </a:rPr>
              <a:t>MON 27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17B49CC3-66A1-4471-8652-4B452964B9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0" y="4324350"/>
            <a:ext cx="37147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Closed · lagoon/rest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A91F31C9-443E-4A57-9E69-53EB363ECC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0" y="4352925"/>
            <a:ext cx="16573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No ticket use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B3B9505C-A750-409F-85EA-8A24CC4E54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4857750"/>
            <a:ext cx="7410450" cy="552450"/>
          </a:xfrm>
          <a:prstGeom xmlns:a="http://schemas.openxmlformats.org/drawingml/2006/main" prst="roundRect">
            <a:avLst>
              <a:gd name="adj" fmla="val 6897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339D6DE5-5485-4BBC-875E-FE6986C641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5029200"/>
            <a:ext cx="90487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TUE 28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AE53158A-27FB-4CAA-B8B6-E1CA2BC736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24500" y="5000625"/>
            <a:ext cx="37147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Optional short return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9B077119-BD59-40F6-9AC9-B9B5E8050F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0" y="5029200"/>
            <a:ext cx="16573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Keep light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4DD58603-F342-4E44-B424-809BEBE92C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5753100"/>
            <a:ext cx="7410450" cy="476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Changing tables, stroller access, cloakrooms and food service are listed. Skip the scheduled 4–12 family tour for a 16-month-old; inquire only about a private guide.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96C29C7E-ACB7-4D45-87D7-490E3BAF20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457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68757C"/>
                </a:solidFill>
                <a:latin typeface="Arial"/>
                <a:ea typeface="Arial"/>
                <a:cs typeface="Arial"/>
                <a:hlinkClick xmlns:r="http://schemas.openxmlformats.org/officeDocument/2006/relationships" r:id="R9cee202bce91471f"/>
              </a:rPr>
              <a:t>SOURCE  Official Biennale Arte 2026 information ↗</a:t>
            </a:r>
          </a:p>
        </p:txBody>
      </p:sp>
    </p:spTree>
    <p:extLst>
      <p:ext uri="{BB962C8B-B14F-4D97-AF65-F5344CB8AC3E}">
        <p14:creationId xmlns:p14="http://schemas.microsoft.com/office/powerpoint/2010/main" val="38614660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F4F0E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8DAD9C34-1CEE-4B98-8646-F7A8AE48C3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66700"/>
            <a:ext cx="3048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VENICE + BEYOND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9233A31-C12C-4190-9E69-B2EF79BBFA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48700" y="266700"/>
            <a:ext cx="30099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06  /  Slow Adriatic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08A98B9-4F3E-476B-9794-A28705E62D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1435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D1C4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04BC765-9FAE-4BFB-AB30-7EB78DE34A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42950"/>
            <a:ext cx="97155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Slow Adriatic · easiest with a toddler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B80055F-2A0D-4480-8FB3-6E932BC52D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287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Fewest difficult transfers, one seven-night residence and an airport-safe finish.</a:t>
            </a:r>
          </a:p>
        </p:txBody>
      </p:sp>
      <p:pic>
        <p:nvPicPr>
          <p:cNvPr id="3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c009287318c4c99"/>
          <a:srcRect xmlns:a="http://schemas.openxmlformats.org/drawingml/2006/main" l="0" t="685" r="0" b="685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33400" y="2095500"/>
            <a:ext cx="6953250" cy="3714750"/>
          </a:xfrm>
          <a:prstGeom xmlns:a="http://schemas.openxmlformats.org/drawingml/2006/main" prst="rect">
            <a:avLst/>
          </a:prstGeom>
        </p:spPr>
      </p:pic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BE87C6B-70C8-4ECA-946A-5EDE671F5B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53350" y="2095500"/>
            <a:ext cx="3905250" cy="3714750"/>
          </a:xfrm>
          <a:prstGeom xmlns:a="http://schemas.openxmlformats.org/drawingml/2006/main" prst="roundRect">
            <a:avLst>
              <a:gd name="adj" fmla="val 2051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470D01E-5F52-488C-A5C6-BB7042B751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2362200"/>
            <a:ext cx="337185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65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165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One villa-style week, no ferry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51B5EA6-AB9C-452D-A243-E1F630CC0A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3143250"/>
            <a:ext cx="266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1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6DB34713-8F3F-456E-B07D-175985404D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3143250"/>
            <a:ext cx="1905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Venice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BDC8422-AC97-433C-8E7F-FBB8426F4F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3143250"/>
            <a:ext cx="1085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4n · 24–28 July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FB878BAF-A61A-4BFD-872F-ACF19D7F05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3581400"/>
            <a:ext cx="266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4863A96-8A74-4DE8-9E28-DE06AAF885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3581400"/>
            <a:ext cx="1905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Lake Bled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5A4ADCB-4937-4C43-8793-BCFC8E6B82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3581400"/>
            <a:ext cx="1085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98229"/>
          </a:bodyPr>
          <a:lstStyle xmlns:a="http://schemas.openxmlformats.org/drawingml/2006/main"/>
          <a:p xmlns:a="http://schemas.openxmlformats.org/drawingml/2006/main">
            <a:pPr algn="r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4n · 28 July–1 August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EF120F2-82F5-4ACD-893A-C478F92D7C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4019550"/>
            <a:ext cx="266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3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DAD3FFC-A7BD-466A-A3B5-9CAC1407A9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4019550"/>
            <a:ext cx="1905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Istria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0ADEA58-5EF6-4701-BFD1-89A657F484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4019550"/>
            <a:ext cx="1085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7n · 1–8 August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9BF36135-2801-461E-80F2-BE6E6F86A1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4457700"/>
            <a:ext cx="266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4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7E3D024B-FF05-458F-A6EE-CE968DAD67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4457700"/>
            <a:ext cx="1905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Opatija Riviera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D59BF64-54FE-4FE3-BD3D-15FD41EB32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4457700"/>
            <a:ext cx="1085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3n · 8–11 August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8C0F1A69-26D3-4B42-A66D-6CF7583479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4895850"/>
            <a:ext cx="266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5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7F4F80A6-48B5-4068-B180-308A10F2F7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4895850"/>
            <a:ext cx="1905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Zagreb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518FAD75-89FC-4A50-A5DF-8651A1B745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4895850"/>
            <a:ext cx="1085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3n · 11–14 August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66EFBD51-F477-455D-843C-617565B491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457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68757C"/>
                </a:solidFill>
                <a:latin typeface="Arial"/>
                <a:ea typeface="Arial"/>
                <a:cs typeface="Arial"/>
                <a:hlinkClick xmlns:r="http://schemas.openxmlformats.org/officeDocument/2006/relationships" r:id="Rde8050dbe7a842d8"/>
              </a:rPr>
              <a:t>SOURCE  Mapbox static map + route dataset ↗</a:t>
            </a:r>
          </a:p>
        </p:txBody>
      </p:sp>
    </p:spTree>
    <p:extLst>
      <p:ext uri="{BB962C8B-B14F-4D97-AF65-F5344CB8AC3E}">
        <p14:creationId xmlns:p14="http://schemas.microsoft.com/office/powerpoint/2010/main" val="1224696393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F4F0E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0D5D872-2C8D-416A-ABBF-F6419624F1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66700"/>
            <a:ext cx="3048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VENICE + BEYOND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D9E8F56-4E3A-477D-A1E4-79C020499D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48700" y="266700"/>
            <a:ext cx="30099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07  /  Slow Adriatic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9B03AA3F-7001-4520-A8E8-64B19620C9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1435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D1C4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9B9EBCA-CEA7-4DE2-8A6B-C5872635AF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42950"/>
            <a:ext cx="97155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Four transfers, all with recovery margin.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B56F9E4-927A-4491-A47F-C0714A1A66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287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Private driver is the cleanest baseline. Cross-border rental only after written approval and rear-facing seat confirmation.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405F73E-B45E-40FA-8483-195B721C72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152650"/>
            <a:ext cx="11125200" cy="723900"/>
          </a:xfrm>
          <a:prstGeom xmlns:a="http://schemas.openxmlformats.org/drawingml/2006/main" prst="roundRect">
            <a:avLst>
              <a:gd name="adj" fmla="val 7895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53C92C0-37AB-46F0-9EAC-7C1EA24809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381250"/>
            <a:ext cx="3810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01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C704641-91E7-49AC-8CBA-59EDA73610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2305050"/>
            <a:ext cx="3143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Venice → Lake Bled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7B974E9A-89E8-4DC5-8402-D798D6A47A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2581275"/>
            <a:ext cx="1619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Tue 28 Jul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6B75FF1-D78B-4CAC-8FA1-F0A2951EC4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2324100"/>
            <a:ext cx="14287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500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3h20–3h45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05029E3-1A65-44F8-A1F5-A2EB119F31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91250" y="2324100"/>
            <a:ext cx="242887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20–40 min traffic/rest stop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737053A-47FB-4BCC-9C4A-5AA8B2D4B6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0" y="2381250"/>
            <a:ext cx="8382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b2797e3c91234281"/>
              </a:rPr>
              <a:t>MAP ↗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00B76A7-4C32-43B6-B207-B655770903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048000"/>
            <a:ext cx="11125200" cy="723900"/>
          </a:xfrm>
          <a:prstGeom xmlns:a="http://schemas.openxmlformats.org/drawingml/2006/main" prst="roundRect">
            <a:avLst>
              <a:gd name="adj" fmla="val 7895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8B6AFD6-6A89-4F80-BB0F-B00B35DB67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276600"/>
            <a:ext cx="3810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02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67FE618-F96F-44B6-AD11-A609895F7E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3200400"/>
            <a:ext cx="3143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Lake Bled → Meneghetti / Istria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19A3C25-1468-4490-A061-8A6A32C1E6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3476625"/>
            <a:ext cx="1619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Sat 1 Aug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A7161A58-A176-4C6F-96D9-3D208DE083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3219450"/>
            <a:ext cx="14287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500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3h–3h30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EC833506-C203-471E-A2D3-13D76A1BE9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91250" y="3219450"/>
            <a:ext cx="242887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Vignette/toll + child stop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DCF9006B-F546-447D-8E9B-C4F4CA1B7B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0" y="3276600"/>
            <a:ext cx="8382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36be6ab0e606481a"/>
              </a:rPr>
              <a:t>MAP ↗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A9C4A619-67B9-49D3-8474-649FCF83F8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943350"/>
            <a:ext cx="11125200" cy="723900"/>
          </a:xfrm>
          <a:prstGeom xmlns:a="http://schemas.openxmlformats.org/drawingml/2006/main" prst="roundRect">
            <a:avLst>
              <a:gd name="adj" fmla="val 7895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4A515E1F-BD40-4069-8F70-DFE053FBE9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171950"/>
            <a:ext cx="3810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03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1D1A2105-8D01-4F5C-8858-A5DCDCD855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095750"/>
            <a:ext cx="3143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Istria → Opatija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12726CEF-0BE3-4955-9BEE-99073CEDD8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371975"/>
            <a:ext cx="1619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Sat 8 Aug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2E405D3E-BB79-47B2-832E-26557F8336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4114800"/>
            <a:ext cx="14287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500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1h45–2h15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C1F495FA-2D4A-44C9-BD1B-24D531D3E2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91250" y="4114800"/>
            <a:ext cx="242887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Summer traffic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FE9B7B20-B186-4EA6-B2A6-32C752BC6A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0" y="4171950"/>
            <a:ext cx="8382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a1e1f1f4ab2e46fb"/>
              </a:rPr>
              <a:t>MAP ↗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8BB6A1CA-AE7F-4753-A7E1-397D89D87E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4838700"/>
            <a:ext cx="11125200" cy="723900"/>
          </a:xfrm>
          <a:prstGeom xmlns:a="http://schemas.openxmlformats.org/drawingml/2006/main" prst="roundRect">
            <a:avLst>
              <a:gd name="adj" fmla="val 7895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FED6DAA7-C845-48E4-9E2D-22811AED8E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067300"/>
            <a:ext cx="3810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00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900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04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5C131B8C-5EDA-4F08-8C3A-C96B8DF9D7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991100"/>
            <a:ext cx="31432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Opatija → Zagreb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85D75A29-A8FE-45DA-8983-A9BFFE78B8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5267325"/>
            <a:ext cx="16192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Tue 11 Aug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817ADC52-029F-4A9D-9399-3E50059125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5010150"/>
            <a:ext cx="14287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500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500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2h–2h30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340253CD-DD38-4E0E-AF36-64163423FC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91250" y="5010150"/>
            <a:ext cx="242887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Motorway traffic/rest stop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0AEB26E7-FA1E-4B35-8CCF-D8F2E697DC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0" y="5067300"/>
            <a:ext cx="8382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3a6a1a3766924dcf"/>
              </a:rPr>
              <a:t>MAP ↗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0B89DAA8-8F4E-4B1A-B677-C3C66C3BE8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457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68757C"/>
                </a:solidFill>
                <a:latin typeface="Arial"/>
                <a:ea typeface="Arial"/>
                <a:cs typeface="Arial"/>
                <a:hlinkClick xmlns:r="http://schemas.openxmlformats.org/officeDocument/2006/relationships" r:id="R7af9926cd16c429b"/>
              </a:rPr>
              <a:t>SOURCE  Official road/toll and map links ↗</a:t>
            </a:r>
          </a:p>
        </p:txBody>
      </p:sp>
    </p:spTree>
    <p:extLst>
      <p:ext uri="{BB962C8B-B14F-4D97-AF65-F5344CB8AC3E}">
        <p14:creationId xmlns:p14="http://schemas.microsoft.com/office/powerpoint/2010/main" val="2116704104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F4F0E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E0A738DB-4EC4-46C4-85A3-FE7E8C1925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66700"/>
            <a:ext cx="3048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VENICE + BEYOND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562F90D-39DE-471E-8A32-C31BD3B346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48700" y="266700"/>
            <a:ext cx="30099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08  /  Slow Adriatic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9A322E3-E832-47B8-9F3A-9C3542DA0E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1435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D1C4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C5DB252A-CA1E-414D-872E-CE5EE32CC0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42950"/>
            <a:ext cx="97155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The slow route’s real availability picture.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9D9A0EEB-8991-4346-807A-90C1219EB3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287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Top choices shown with evidence tier; exact-party OTA results do not receive the green direct-inventory badge.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1690352-1E7F-4797-A749-1CFF4711F1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152650"/>
            <a:ext cx="3467100" cy="3714750"/>
          </a:xfrm>
          <a:prstGeom xmlns:a="http://schemas.openxmlformats.org/drawingml/2006/main" prst="roundRect">
            <a:avLst>
              <a:gd name="adj" fmla="val 2198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F1CD378-41A0-4435-90F9-E811AE2406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2362200"/>
            <a:ext cx="31242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Rovinj · Zlatni Rt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5AA0EC9-4007-48F8-B9C3-F8A3E98649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2647950"/>
            <a:ext cx="31242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725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1725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Hotel Lone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AF9800D-03E5-4A72-AFD2-CD38C86856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3238500"/>
            <a:ext cx="3124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Gallery Suite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1BADA46-5D83-4FC9-B2DB-EEF2A524CB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3638550"/>
            <a:ext cx="1143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12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57 m²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5D5D7D15-6091-4A72-831A-CB89B7E379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343150" y="3638550"/>
            <a:ext cx="14859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DIRECT LIVE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6FF32AE-8604-48F8-A3C1-19D0BE7288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4076700"/>
            <a:ext cx="31242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€7,933.05 / 7n; €5,473.15 / 5n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BFFA56D-0B7F-4489-9895-65A2CF5EC9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4552950"/>
            <a:ext cx="31242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King bedroom, separate living room and balcony.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9954EDFC-227F-47F7-BA6F-6F6DB551F0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5486400"/>
            <a:ext cx="1714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3ed2d2e558d64391"/>
              </a:rPr>
              <a:t>OPEN EVIDENCE ↗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D049121C-A675-422B-9BBF-7B6CEF2484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2152650"/>
            <a:ext cx="3467100" cy="3714750"/>
          </a:xfrm>
          <a:prstGeom xmlns:a="http://schemas.openxmlformats.org/drawingml/2006/main" prst="roundRect">
            <a:avLst>
              <a:gd name="adj" fmla="val 2198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B995E10-CAE7-42EC-AC38-8D365EC5C2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2362200"/>
            <a:ext cx="31242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Opatija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DC1EC110-DC04-4335-8B11-E54CC2246C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2647950"/>
            <a:ext cx="31242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725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1725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Hotel Ambasador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B34E036D-34F6-4EB2-A765-A74E6C1D82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3238500"/>
            <a:ext cx="3124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Junior Suite Sea View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EFF2F3CA-005D-491C-A78A-947D23A552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3638550"/>
            <a:ext cx="1143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66667"/>
          </a:bodyPr>
          <a:lstStyle xmlns:a="http://schemas.openxmlformats.org/drawingml/2006/main"/>
          <a:p xmlns:a="http://schemas.openxmlformats.org/drawingml/2006/main">
            <a:pPr algn="l">
              <a:defRPr sz="112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12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42 m² · compact tactical option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B3879A25-FC83-4C14-9726-14973762A1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57900" y="3638550"/>
            <a:ext cx="14859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D8A65B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8A65B"/>
                </a:solidFill>
                <a:latin typeface="Arial"/>
                <a:ea typeface="Arial"/>
                <a:cs typeface="Arial"/>
              </a:rPr>
              <a:t>PROVISIONAL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32AB0151-58C8-44A2-9769-F136A92FCF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4076700"/>
            <a:ext cx="31242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€1,365 / 3n; €1,778 / 4n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E80F4009-EA85-4D5B-96C9-0EAC831FA4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4552950"/>
            <a:ext cx="31242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One separate bedroom and living room/sofa.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67D60F5A-273C-42CC-A614-2E688B0350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5486400"/>
            <a:ext cx="1714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70bd6f403ca54bbf"/>
              </a:rPr>
              <a:t>OPEN EVIDENCE ↗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0B1F70DF-4B78-475D-BACC-1D5D190F5B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62900" y="2152650"/>
            <a:ext cx="3467100" cy="3714750"/>
          </a:xfrm>
          <a:prstGeom xmlns:a="http://schemas.openxmlformats.org/drawingml/2006/main" prst="roundRect">
            <a:avLst>
              <a:gd name="adj" fmla="val 2198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2FFB875B-95B2-46D6-AD3C-E4C324EDCA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2362200"/>
            <a:ext cx="31242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Zagreb · Lower Town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D43FE9F3-294E-420D-A299-FE27E62A57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2647950"/>
            <a:ext cx="31242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725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1725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Esplanade Zagreb Hotel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7CD23CBF-4D12-400B-A1CD-B5450EADCB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3238500"/>
            <a:ext cx="31242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0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050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Esplanade Suite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AF905D8C-403C-4CE2-AA8A-983D7B63D3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3638550"/>
            <a:ext cx="1143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12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112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120 m²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87440DE0-9192-44E7-9BCE-11F54A5036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72650" y="3638550"/>
            <a:ext cx="14859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D8A65B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8A65B"/>
                </a:solidFill>
                <a:latin typeface="Arial"/>
                <a:ea typeface="Arial"/>
                <a:cs typeface="Arial"/>
              </a:rPr>
              <a:t>PROVISIONAL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9774EBC9-B30D-4387-BBA9-25C7D44B57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4076700"/>
            <a:ext cx="312420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35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35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€6,423 / 3 nights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50DD052B-C874-4386-970C-6674CD356D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4552950"/>
            <a:ext cx="31242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75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Closed bedroom, living room, dining area and small kitchen.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8E327278-8565-4CFE-BB38-E9A06A37B1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34350" y="5486400"/>
            <a:ext cx="1714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D2AD6C"/>
                </a:solidFill>
                <a:latin typeface="Arial"/>
                <a:ea typeface="Arial"/>
                <a:cs typeface="Arial"/>
                <a:hlinkClick xmlns:r="http://schemas.openxmlformats.org/officeDocument/2006/relationships" r:id="R7885ba939a254624"/>
              </a:rPr>
              <a:t>OPEN EVIDENCE ↗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E15334DC-6FE6-4E19-A722-01B998F24A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457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68757C"/>
                </a:solidFill>
                <a:latin typeface="Arial"/>
                <a:ea typeface="Arial"/>
                <a:cs typeface="Arial"/>
                <a:hlinkClick xmlns:r="http://schemas.openxmlformats.org/officeDocument/2006/relationships" r:id="Rd9c61f50cb9a4ff1"/>
              </a:rPr>
              <a:t>SOURCE  Property and booking evidence ↗</a:t>
            </a:r>
          </a:p>
        </p:txBody>
      </p:sp>
    </p:spTree>
    <p:extLst>
      <p:ext uri="{BB962C8B-B14F-4D97-AF65-F5344CB8AC3E}">
        <p14:creationId xmlns:p14="http://schemas.microsoft.com/office/powerpoint/2010/main" val="1550048212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F4F0E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2556333-352C-403A-A488-646BA6ACEE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266700"/>
            <a:ext cx="3048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VENICE + BEYOND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F84F3538-F033-40E0-8F8F-236AAED6A3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48700" y="266700"/>
            <a:ext cx="30099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825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825" b="1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09  /  Island Grand Tour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2575871-F120-4AF5-9A0A-410016F901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514350"/>
            <a:ext cx="111252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D1C4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CDC57E3-8B81-4D27-970C-9A66B7863C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742950"/>
            <a:ext cx="97155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270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Adriatic Islands · highest character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DC555FB-B435-4410-9A51-8287FBC4C6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1581150"/>
            <a:ext cx="10287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12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Čikat Bay, standout coastal resorts and a trip that feels unlike another Italy holiday.</a:t>
            </a:r>
          </a:p>
        </p:txBody>
      </p:sp>
      <p:pic>
        <p:nvPicPr>
          <p:cNvPr id="3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f28b327b33f4fad"/>
          <a:srcRect xmlns:a="http://schemas.openxmlformats.org/drawingml/2006/main" l="0" t="685" r="0" b="685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33400" y="2095500"/>
            <a:ext cx="6953250" cy="3714750"/>
          </a:xfrm>
          <a:prstGeom xmlns:a="http://schemas.openxmlformats.org/drawingml/2006/main" prst="rect">
            <a:avLst/>
          </a:prstGeom>
        </p:spPr>
      </p:pic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A65AFBC1-E6EF-4781-8D5F-AF1B627C55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53350" y="2095500"/>
            <a:ext cx="3905250" cy="3714750"/>
          </a:xfrm>
          <a:prstGeom xmlns:a="http://schemas.openxmlformats.org/drawingml/2006/main" prst="roundRect">
            <a:avLst>
              <a:gd name="adj" fmla="val 2051"/>
            </a:avLst>
          </a:prstGeom>
          <a:solidFill xmlns:a="http://schemas.openxmlformats.org/drawingml/2006/main">
            <a:srgbClr val="FBF8F1"/>
          </a:solidFill>
          <a:ln xmlns:a="http://schemas.openxmlformats.org/drawingml/2006/main" w="9525">
            <a:solidFill>
              <a:srgbClr val="D7D1C4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95E2540-6E11-40E5-8440-DB2BBBC90D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2362200"/>
            <a:ext cx="337185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650" b="1" i="0">
                <a:solidFill>
                  <a:srgbClr val="14222A"/>
                </a:solidFill>
                <a:latin typeface="Georgia"/>
                <a:ea typeface="Georgia"/>
                <a:cs typeface="Georgia"/>
              </a:defRPr>
            </a:pPr>
            <a:r>
              <a:rPr sz="1650" b="1" i="0">
                <a:solidFill>
                  <a:srgbClr val="14222A"/>
                </a:solidFill>
                <a:latin typeface="Georgia"/>
                <a:ea typeface="Georgia"/>
                <a:cs typeface="Georgia"/>
              </a:rPr>
              <a:t>Publishable—with two amber ferry days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C253E89-5372-4D2E-BF61-889BA978B7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3143250"/>
            <a:ext cx="266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D2AD6C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D2AD6C"/>
                </a:solidFill>
                <a:latin typeface="Arial"/>
                <a:ea typeface="Arial"/>
                <a:cs typeface="Arial"/>
              </a:rPr>
              <a:t>1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621F828-E505-4245-9F45-846654EB78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3143250"/>
            <a:ext cx="1905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Venice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7729F627-9004-4DA1-B441-6CFF5468D5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3143250"/>
            <a:ext cx="1085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4n · 24–28 July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880B2D4F-460E-4639-A283-B28DD67642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3581400"/>
            <a:ext cx="266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AC2891FF-D506-430C-A0BC-636E493A6F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3581400"/>
            <a:ext cx="1905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Lake Bled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5ED2A6E-63E3-437B-924B-F95E9505AD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3581400"/>
            <a:ext cx="1085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98229"/>
          </a:bodyPr>
          <a:lstStyle xmlns:a="http://schemas.openxmlformats.org/drawingml/2006/main"/>
          <a:p xmlns:a="http://schemas.openxmlformats.org/drawingml/2006/main">
            <a:pPr algn="r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4n · 28 July–1 August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91AE0576-F882-4194-A712-04D45BA1EF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4019550"/>
            <a:ext cx="266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3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1F6859F-334E-489B-AFAB-E1021734BC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4019550"/>
            <a:ext cx="1905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Rovinj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56BC2EA9-700B-45AE-B3A5-8F703A18FA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4019550"/>
            <a:ext cx="1085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5n · 1–6 August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6A48819F-8C50-4747-A614-D7AD20AD57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4457700"/>
            <a:ext cx="266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4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C46EDF1F-7F11-4209-8E9C-4A92074F85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4457700"/>
            <a:ext cx="1905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Mali Lošinj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C84D19E2-CC68-48E5-8FBF-4E69F081B4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4457700"/>
            <a:ext cx="1085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4n · 6–10 August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B2D5747E-8D4D-4AF8-B4B9-7B41697194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4895850"/>
            <a:ext cx="2667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975" b="1" i="0">
                <a:solidFill>
                  <a:srgbClr val="6EA58A"/>
                </a:solidFill>
                <a:latin typeface="Arial"/>
                <a:ea typeface="Arial"/>
                <a:cs typeface="Arial"/>
              </a:defRPr>
            </a:pPr>
            <a:r>
              <a:rPr sz="975" b="1" i="0">
                <a:solidFill>
                  <a:srgbClr val="6EA58A"/>
                </a:solidFill>
                <a:latin typeface="Arial"/>
                <a:ea typeface="Arial"/>
                <a:cs typeface="Arial"/>
              </a:rPr>
              <a:t>5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20CCA639-C8AA-4254-B0FD-3E9492AD34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62950" y="4895850"/>
            <a:ext cx="1905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1200" b="1" i="0">
                <a:solidFill>
                  <a:srgbClr val="14222A"/>
                </a:solidFill>
                <a:latin typeface="Arial"/>
                <a:ea typeface="Arial"/>
                <a:cs typeface="Arial"/>
              </a:defRPr>
            </a:pPr>
            <a:r>
              <a:rPr sz="1200" b="1" i="0">
                <a:solidFill>
                  <a:srgbClr val="14222A"/>
                </a:solidFill>
                <a:latin typeface="Arial"/>
                <a:ea typeface="Arial"/>
                <a:cs typeface="Arial"/>
              </a:rPr>
              <a:t>Opatija Riviera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0908919B-F317-488E-ADC1-8827D7A29E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0" y="4895850"/>
            <a:ext cx="108585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defRPr sz="900" b="0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900" b="0" i="0">
                <a:solidFill>
                  <a:srgbClr val="68757C"/>
                </a:solidFill>
                <a:latin typeface="Arial"/>
                <a:ea typeface="Arial"/>
                <a:cs typeface="Arial"/>
              </a:rPr>
              <a:t>4n · 10–14 August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91ED5F8A-4A82-4107-B8C4-FD64521046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38900"/>
            <a:ext cx="457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defRPr sz="750" b="1" i="0">
                <a:solidFill>
                  <a:srgbClr val="68757C"/>
                </a:solidFill>
                <a:latin typeface="Arial"/>
                <a:ea typeface="Arial"/>
                <a:cs typeface="Arial"/>
              </a:defRPr>
            </a:pPr>
            <a:r>
              <a:rPr sz="750" b="1" i="0">
                <a:solidFill>
                  <a:srgbClr val="68757C"/>
                </a:solidFill>
                <a:latin typeface="Arial"/>
                <a:ea typeface="Arial"/>
                <a:cs typeface="Arial"/>
                <a:hlinkClick xmlns:r="http://schemas.openxmlformats.org/officeDocument/2006/relationships" r:id="R2e69db0881e74c2c"/>
              </a:rPr>
              <a:t>SOURCE  Mapbox static map + route dataset ↗</a:t>
            </a:r>
          </a:p>
        </p:txBody>
      </p:sp>
    </p:spTree>
    <p:extLst>
      <p:ext uri="{BB962C8B-B14F-4D97-AF65-F5344CB8AC3E}">
        <p14:creationId xmlns:p14="http://schemas.microsoft.com/office/powerpoint/2010/main" val="509736568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2026-07-15T16:05:58.9220000Z</dcterms:created>
  <dcterms:modified xsi:type="dcterms:W3CDTF">2026-07-15T16:05:58.9220000Z</dcterms:modified>
</coreProperties>
</file>